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5" r:id="rId3"/>
    <p:sldId id="257" r:id="rId4"/>
    <p:sldId id="273" r:id="rId5"/>
    <p:sldId id="258" r:id="rId6"/>
    <p:sldId id="259" r:id="rId7"/>
    <p:sldId id="260" r:id="rId8"/>
    <p:sldId id="261" r:id="rId9"/>
    <p:sldId id="262" r:id="rId10"/>
    <p:sldId id="263" r:id="rId11"/>
    <p:sldId id="264" r:id="rId12"/>
    <p:sldId id="265" r:id="rId13"/>
    <p:sldId id="275" r:id="rId14"/>
    <p:sldId id="266" r:id="rId15"/>
    <p:sldId id="267" r:id="rId16"/>
    <p:sldId id="268" r:id="rId17"/>
    <p:sldId id="269" r:id="rId18"/>
    <p:sldId id="270" r:id="rId19"/>
    <p:sldId id="271" r:id="rId20"/>
    <p:sldId id="272" r:id="rId21"/>
    <p:sldId id="276" r:id="rId22"/>
    <p:sldId id="274" r:id="rId23"/>
    <p:sldId id="277" r:id="rId24"/>
    <p:sldId id="278" r:id="rId25"/>
    <p:sldId id="280" r:id="rId26"/>
    <p:sldId id="281" r:id="rId27"/>
    <p:sldId id="279" r:id="rId28"/>
    <p:sldId id="282" r:id="rId29"/>
    <p:sldId id="284" r:id="rId30"/>
    <p:sldId id="2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CC18FC-7318-6441-92CE-5770CBFFE46A}">
          <p14:sldIdLst>
            <p14:sldId id="256"/>
            <p14:sldId id="285"/>
            <p14:sldId id="257"/>
            <p14:sldId id="273"/>
            <p14:sldId id="258"/>
            <p14:sldId id="259"/>
            <p14:sldId id="260"/>
            <p14:sldId id="261"/>
            <p14:sldId id="262"/>
            <p14:sldId id="263"/>
            <p14:sldId id="264"/>
            <p14:sldId id="265"/>
            <p14:sldId id="275"/>
            <p14:sldId id="266"/>
            <p14:sldId id="267"/>
            <p14:sldId id="268"/>
            <p14:sldId id="269"/>
            <p14:sldId id="270"/>
            <p14:sldId id="271"/>
            <p14:sldId id="272"/>
            <p14:sldId id="276"/>
            <p14:sldId id="274"/>
            <p14:sldId id="277"/>
            <p14:sldId id="278"/>
            <p14:sldId id="280"/>
            <p14:sldId id="281"/>
            <p14:sldId id="279"/>
            <p14:sldId id="282"/>
            <p14:sldId id="284"/>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76"/>
    <p:restoredTop sz="94664"/>
  </p:normalViewPr>
  <p:slideViewPr>
    <p:cSldViewPr snapToGrid="0" snapToObjects="1">
      <p:cViewPr varScale="1">
        <p:scale>
          <a:sx n="160" d="100"/>
          <a:sy n="160" d="100"/>
        </p:scale>
        <p:origin x="9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0FEF2-55F0-834E-AC76-2AF23E12C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499F7C-DB03-5B46-AD12-9349A821B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C8F71B-32BB-F743-B210-A9FDFAFF62F4}"/>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5" name="Footer Placeholder 4">
            <a:extLst>
              <a:ext uri="{FF2B5EF4-FFF2-40B4-BE49-F238E27FC236}">
                <a16:creationId xmlns:a16="http://schemas.microsoft.com/office/drawing/2014/main" id="{90A99841-B518-414D-A371-F979BDED1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D331B-7466-D74C-889B-2E2C534F5A89}"/>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266165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320A-6743-204D-8FA0-59D96F8D42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44F289-2A65-734D-B0C3-4CAEB0D04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E88DD-C3E6-DE4E-B27D-14E15A16D641}"/>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5" name="Footer Placeholder 4">
            <a:extLst>
              <a:ext uri="{FF2B5EF4-FFF2-40B4-BE49-F238E27FC236}">
                <a16:creationId xmlns:a16="http://schemas.microsoft.com/office/drawing/2014/main" id="{2284181C-BAF6-F641-AF18-0A696CF10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6B1D6-0074-944D-847F-0B4A19D00223}"/>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283338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D3F1EF-8DAB-F74B-AE79-B86A127166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9C97D1-BE92-574A-9A84-438A506FE1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1BF7DD-AEAC-3E4C-8456-60A08E2A7979}"/>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5" name="Footer Placeholder 4">
            <a:extLst>
              <a:ext uri="{FF2B5EF4-FFF2-40B4-BE49-F238E27FC236}">
                <a16:creationId xmlns:a16="http://schemas.microsoft.com/office/drawing/2014/main" id="{CA41105A-F048-CB4D-94E8-66DFAC3F2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81EB5-0405-3549-9536-6E427383A6B6}"/>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196213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0A43-05AF-C748-92C2-E6500ED7A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F2DE9C-8BC9-CA4A-8213-CFC18FAAA4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E2F37B-D42C-CF44-BC40-327C8D9B24F6}"/>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5" name="Footer Placeholder 4">
            <a:extLst>
              <a:ext uri="{FF2B5EF4-FFF2-40B4-BE49-F238E27FC236}">
                <a16:creationId xmlns:a16="http://schemas.microsoft.com/office/drawing/2014/main" id="{53832145-CB73-AA4A-8BBC-B9196FAD1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6684A-255E-764C-8D31-4720359823FE}"/>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422019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0D70-D3E3-A147-84F4-115D892DAD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3BCE3B-46A9-774B-8AA5-AD65A327A0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008EC-7BFA-6447-AEAF-63DBFF79B23F}"/>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5" name="Footer Placeholder 4">
            <a:extLst>
              <a:ext uri="{FF2B5EF4-FFF2-40B4-BE49-F238E27FC236}">
                <a16:creationId xmlns:a16="http://schemas.microsoft.com/office/drawing/2014/main" id="{BCF252E2-DC04-EF45-A0BF-1B3B0C552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B0FD1-5E06-764B-979C-E0A45ACF5537}"/>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305711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9C53-2B63-AF4A-B79B-29D45D0B53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CD50CF-AE29-9246-B98E-454B315749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218882-45CA-3448-A40D-E1FB3C91A4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106A33-2A08-5847-86F9-96259A6CBEBE}"/>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6" name="Footer Placeholder 5">
            <a:extLst>
              <a:ext uri="{FF2B5EF4-FFF2-40B4-BE49-F238E27FC236}">
                <a16:creationId xmlns:a16="http://schemas.microsoft.com/office/drawing/2014/main" id="{03D5C34F-44AA-D94A-9ABF-11B47F1A1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1F4D3-849A-8F4E-A28E-EC628DFF0776}"/>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3636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0353-EBB3-E34D-A5DE-2AE343C4A8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BAA16-CBBE-114C-A56F-6FCD7BFAA6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599FB-2E4A-DD42-84B9-C44B2D51C2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D1B1FA-A18B-4A4B-8229-2604578C27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C87B31-5C31-1347-B0E5-7381D906F7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D55A39-29D8-3849-9A8A-1D555B33AD1D}"/>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8" name="Footer Placeholder 7">
            <a:extLst>
              <a:ext uri="{FF2B5EF4-FFF2-40B4-BE49-F238E27FC236}">
                <a16:creationId xmlns:a16="http://schemas.microsoft.com/office/drawing/2014/main" id="{DC1FCE21-6787-9946-A999-C7E5E47D12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1D48A1-8E3F-F146-9B44-09813CF7806F}"/>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168030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0C3F-8382-A945-8E4B-E7FC903871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35B4C5-3357-9345-A08C-775FCF608DBB}"/>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4" name="Footer Placeholder 3">
            <a:extLst>
              <a:ext uri="{FF2B5EF4-FFF2-40B4-BE49-F238E27FC236}">
                <a16:creationId xmlns:a16="http://schemas.microsoft.com/office/drawing/2014/main" id="{BDE7966D-91BD-194E-AFFD-3279927742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FD52C9-8974-484C-8DA3-766F124BA711}"/>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2964028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F4035E-9830-B640-ACC9-B8BB4E284CD0}"/>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3" name="Footer Placeholder 2">
            <a:extLst>
              <a:ext uri="{FF2B5EF4-FFF2-40B4-BE49-F238E27FC236}">
                <a16:creationId xmlns:a16="http://schemas.microsoft.com/office/drawing/2014/main" id="{24B71E33-D657-BC4D-99E9-625DA62ED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BDD322-075B-B249-B7DD-1D589F6CD792}"/>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98471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5CEF-A1DC-D648-B0F4-4AAED3823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FCFE12-851E-9C49-9BC2-54EF31F4E4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98277B-D6B5-904B-AA82-153181816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1565F-E0BE-0B49-9047-DE29DD76E5CA}"/>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6" name="Footer Placeholder 5">
            <a:extLst>
              <a:ext uri="{FF2B5EF4-FFF2-40B4-BE49-F238E27FC236}">
                <a16:creationId xmlns:a16="http://schemas.microsoft.com/office/drawing/2014/main" id="{8A20C365-228D-544E-B29F-5D20134461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92414C-68D1-1242-911F-8DA7B46439AC}"/>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2544039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FFCE-55CF-4B4A-9C10-7869A06A6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4EAC8B-139C-5840-99B4-EBAA58A435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B57C0-3E9F-3C47-95E9-721B00803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9BC7C-2213-E247-B070-643AC8B3C096}"/>
              </a:ext>
            </a:extLst>
          </p:cNvPr>
          <p:cNvSpPr>
            <a:spLocks noGrp="1"/>
          </p:cNvSpPr>
          <p:nvPr>
            <p:ph type="dt" sz="half" idx="10"/>
          </p:nvPr>
        </p:nvSpPr>
        <p:spPr/>
        <p:txBody>
          <a:bodyPr/>
          <a:lstStyle/>
          <a:p>
            <a:fld id="{5FFD8F3B-6792-DC43-BE7F-D8FDDB118D56}" type="datetimeFigureOut">
              <a:rPr lang="en-US" smtClean="0"/>
              <a:t>2/27/20</a:t>
            </a:fld>
            <a:endParaRPr lang="en-US"/>
          </a:p>
        </p:txBody>
      </p:sp>
      <p:sp>
        <p:nvSpPr>
          <p:cNvPr id="6" name="Footer Placeholder 5">
            <a:extLst>
              <a:ext uri="{FF2B5EF4-FFF2-40B4-BE49-F238E27FC236}">
                <a16:creationId xmlns:a16="http://schemas.microsoft.com/office/drawing/2014/main" id="{EB0E15AE-CB66-C24C-B6A5-3C3EC0031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A87F4E-E14F-234A-BD61-28CDFD882F75}"/>
              </a:ext>
            </a:extLst>
          </p:cNvPr>
          <p:cNvSpPr>
            <a:spLocks noGrp="1"/>
          </p:cNvSpPr>
          <p:nvPr>
            <p:ph type="sldNum" sz="quarter" idx="12"/>
          </p:nvPr>
        </p:nvSpPr>
        <p:spPr/>
        <p:txBody>
          <a:bodyPr/>
          <a:lstStyle/>
          <a:p>
            <a:fld id="{7316D1F8-404E-A743-8000-62735FD4A765}" type="slidenum">
              <a:rPr lang="en-US" smtClean="0"/>
              <a:t>‹#›</a:t>
            </a:fld>
            <a:endParaRPr lang="en-US"/>
          </a:p>
        </p:txBody>
      </p:sp>
    </p:spTree>
    <p:extLst>
      <p:ext uri="{BB962C8B-B14F-4D97-AF65-F5344CB8AC3E}">
        <p14:creationId xmlns:p14="http://schemas.microsoft.com/office/powerpoint/2010/main" val="81430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C3E835-816B-7A4E-BC6C-16C2CDF21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4BDF53-F5E3-D545-9EA5-BCB3F5FECA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F7302-5111-404C-AD0A-779984BD03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D8F3B-6792-DC43-BE7F-D8FDDB118D56}" type="datetimeFigureOut">
              <a:rPr lang="en-US" smtClean="0"/>
              <a:t>2/27/20</a:t>
            </a:fld>
            <a:endParaRPr lang="en-US"/>
          </a:p>
        </p:txBody>
      </p:sp>
      <p:sp>
        <p:nvSpPr>
          <p:cNvPr id="5" name="Footer Placeholder 4">
            <a:extLst>
              <a:ext uri="{FF2B5EF4-FFF2-40B4-BE49-F238E27FC236}">
                <a16:creationId xmlns:a16="http://schemas.microsoft.com/office/drawing/2014/main" id="{EAB4961B-4791-364B-B537-DAD4F3FD3B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D0FD29-13BE-9D47-BF77-293528B85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6D1F8-404E-A743-8000-62735FD4A765}" type="slidenum">
              <a:rPr lang="en-US" smtClean="0"/>
              <a:t>‹#›</a:t>
            </a:fld>
            <a:endParaRPr lang="en-US"/>
          </a:p>
        </p:txBody>
      </p:sp>
    </p:spTree>
    <p:extLst>
      <p:ext uri="{BB962C8B-B14F-4D97-AF65-F5344CB8AC3E}">
        <p14:creationId xmlns:p14="http://schemas.microsoft.com/office/powerpoint/2010/main" val="87066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tiff"/><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D0C6-BDB7-7743-A91D-1799F71761F7}"/>
              </a:ext>
            </a:extLst>
          </p:cNvPr>
          <p:cNvSpPr>
            <a:spLocks noGrp="1"/>
          </p:cNvSpPr>
          <p:nvPr>
            <p:ph type="ctrTitle"/>
          </p:nvPr>
        </p:nvSpPr>
        <p:spPr/>
        <p:txBody>
          <a:bodyPr/>
          <a:lstStyle/>
          <a:p>
            <a:r>
              <a:rPr lang="en-US" dirty="0"/>
              <a:t>Linear Regression</a:t>
            </a:r>
          </a:p>
        </p:txBody>
      </p:sp>
      <p:sp>
        <p:nvSpPr>
          <p:cNvPr id="3" name="Subtitle 2">
            <a:extLst>
              <a:ext uri="{FF2B5EF4-FFF2-40B4-BE49-F238E27FC236}">
                <a16:creationId xmlns:a16="http://schemas.microsoft.com/office/drawing/2014/main" id="{708C9D02-9B6F-B544-AFFD-E9EAEC7E5BD7}"/>
              </a:ext>
            </a:extLst>
          </p:cNvPr>
          <p:cNvSpPr>
            <a:spLocks noGrp="1"/>
          </p:cNvSpPr>
          <p:nvPr>
            <p:ph type="subTitle" idx="1"/>
          </p:nvPr>
        </p:nvSpPr>
        <p:spPr/>
        <p:txBody>
          <a:bodyPr/>
          <a:lstStyle/>
          <a:p>
            <a:r>
              <a:rPr lang="en-US" dirty="0" err="1"/>
              <a:t>Marlabs</a:t>
            </a:r>
            <a:endParaRPr lang="en-US" dirty="0"/>
          </a:p>
        </p:txBody>
      </p:sp>
    </p:spTree>
    <p:extLst>
      <p:ext uri="{BB962C8B-B14F-4D97-AF65-F5344CB8AC3E}">
        <p14:creationId xmlns:p14="http://schemas.microsoft.com/office/powerpoint/2010/main" val="136466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564D-E73F-BA44-BB96-E0DC1CC55262}"/>
              </a:ext>
            </a:extLst>
          </p:cNvPr>
          <p:cNvSpPr>
            <a:spLocks noGrp="1"/>
          </p:cNvSpPr>
          <p:nvPr>
            <p:ph type="title"/>
          </p:nvPr>
        </p:nvSpPr>
        <p:spPr/>
        <p:txBody>
          <a:bodyPr/>
          <a:lstStyle/>
          <a:p>
            <a:r>
              <a:rPr lang="en-US" dirty="0"/>
              <a:t>Gradient Descent For Machine Learning</a:t>
            </a:r>
          </a:p>
        </p:txBody>
      </p:sp>
      <p:sp>
        <p:nvSpPr>
          <p:cNvPr id="3" name="Content Placeholder 2">
            <a:extLst>
              <a:ext uri="{FF2B5EF4-FFF2-40B4-BE49-F238E27FC236}">
                <a16:creationId xmlns:a16="http://schemas.microsoft.com/office/drawing/2014/main" id="{4670266F-3CBB-3D49-B2D0-AA327332B411}"/>
              </a:ext>
            </a:extLst>
          </p:cNvPr>
          <p:cNvSpPr>
            <a:spLocks noGrp="1"/>
          </p:cNvSpPr>
          <p:nvPr>
            <p:ph idx="1"/>
          </p:nvPr>
        </p:nvSpPr>
        <p:spPr/>
        <p:txBody>
          <a:bodyPr/>
          <a:lstStyle/>
          <a:p>
            <a:r>
              <a:rPr lang="en-US" dirty="0"/>
              <a:t>Gradient descent is an optimization algorithm used to find the values of parameters (coefficients) of a function (f) that minimizes a cost function (cost).</a:t>
            </a:r>
          </a:p>
          <a:p>
            <a:r>
              <a:rPr lang="en-US" dirty="0"/>
              <a:t>Gradient descent is best used when the parameters cannot be calculated analytically (e.g. using linear algebra) and must be searched.</a:t>
            </a:r>
          </a:p>
          <a:p>
            <a:r>
              <a:rPr lang="en-US" dirty="0"/>
              <a:t>The goal is to continue to try different values for the coefficients, evaluate their cost and select new coefficients that have a slightly better (lower) cost. </a:t>
            </a:r>
          </a:p>
          <a:p>
            <a:endParaRPr lang="en-US" dirty="0"/>
          </a:p>
        </p:txBody>
      </p:sp>
    </p:spTree>
    <p:extLst>
      <p:ext uri="{BB962C8B-B14F-4D97-AF65-F5344CB8AC3E}">
        <p14:creationId xmlns:p14="http://schemas.microsoft.com/office/powerpoint/2010/main" val="3800171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D388-FA83-174D-84BC-D31313036A7D}"/>
              </a:ext>
            </a:extLst>
          </p:cNvPr>
          <p:cNvSpPr>
            <a:spLocks noGrp="1"/>
          </p:cNvSpPr>
          <p:nvPr>
            <p:ph type="title"/>
          </p:nvPr>
        </p:nvSpPr>
        <p:spPr/>
        <p:txBody>
          <a:bodyPr/>
          <a:lstStyle/>
          <a:p>
            <a:r>
              <a:rPr lang="en-US" dirty="0"/>
              <a:t>Gradient Descent Procedure</a:t>
            </a:r>
          </a:p>
        </p:txBody>
      </p:sp>
      <p:sp>
        <p:nvSpPr>
          <p:cNvPr id="3" name="Content Placeholder 2">
            <a:extLst>
              <a:ext uri="{FF2B5EF4-FFF2-40B4-BE49-F238E27FC236}">
                <a16:creationId xmlns:a16="http://schemas.microsoft.com/office/drawing/2014/main" id="{B175B9C6-98B0-2747-95AB-A4795BC7A14B}"/>
              </a:ext>
            </a:extLst>
          </p:cNvPr>
          <p:cNvSpPr>
            <a:spLocks noGrp="1"/>
          </p:cNvSpPr>
          <p:nvPr>
            <p:ph idx="1"/>
          </p:nvPr>
        </p:nvSpPr>
        <p:spPr/>
        <p:txBody>
          <a:bodyPr>
            <a:normAutofit fontScale="77500" lnSpcReduction="20000"/>
          </a:bodyPr>
          <a:lstStyle/>
          <a:p>
            <a:r>
              <a:rPr lang="en-US" dirty="0"/>
              <a:t>The procedure starts off with initial values for the coefficient or coefficients for the function. These could be 0.0 or a small random value. </a:t>
            </a:r>
            <a:r>
              <a:rPr lang="en-US" b="1" dirty="0"/>
              <a:t>coefficient = 0.0 </a:t>
            </a:r>
          </a:p>
          <a:p>
            <a:r>
              <a:rPr lang="en-US" dirty="0"/>
              <a:t>The cost of the coefficients is evaluated by plugging them into the function and calculating the cost.</a:t>
            </a:r>
          </a:p>
          <a:p>
            <a:pPr marL="457200" lvl="1" indent="0">
              <a:buNone/>
            </a:pPr>
            <a:r>
              <a:rPr lang="en-US" sz="2800" b="1" dirty="0"/>
              <a:t>cost = f(coefficient)</a:t>
            </a:r>
            <a:br>
              <a:rPr lang="en-US" sz="2800" b="1" dirty="0"/>
            </a:br>
            <a:r>
              <a:rPr lang="en-US" sz="2800" b="1" dirty="0"/>
              <a:t>cost = evaluate(f(coefficient)) </a:t>
            </a:r>
          </a:p>
          <a:p>
            <a:r>
              <a:rPr lang="en-US" dirty="0"/>
              <a:t>The derivative of the cost is calculated. </a:t>
            </a:r>
            <a:r>
              <a:rPr lang="en-US" b="1" dirty="0"/>
              <a:t>delta = derivative(cost) </a:t>
            </a:r>
          </a:p>
          <a:p>
            <a:r>
              <a:rPr lang="en-US" dirty="0"/>
              <a:t>Now that we know from the derivative which direction is downhill, we can now update the coefficient values. </a:t>
            </a:r>
          </a:p>
          <a:p>
            <a:r>
              <a:rPr lang="en-US" dirty="0"/>
              <a:t>A learning rate parameter (alpha) must be specified that controls how much the coefficients can change on each update. </a:t>
            </a:r>
            <a:r>
              <a:rPr lang="en-US" b="1" dirty="0"/>
              <a:t>coefficient = coefficient − (alpha × delta)</a:t>
            </a:r>
          </a:p>
          <a:p>
            <a:r>
              <a:rPr lang="en-US" dirty="0"/>
              <a:t>Delta is the error for the model on the training data attributed to the weight. </a:t>
            </a:r>
            <a:r>
              <a:rPr lang="en-US" b="1" dirty="0"/>
              <a:t>  </a:t>
            </a:r>
          </a:p>
          <a:p>
            <a:r>
              <a:rPr lang="en-US" dirty="0"/>
              <a:t>This process is repeated until the cost of the coefficients (cost) is 0.0 or no further improvements in cost can be achieved.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A6C83C-603B-8841-B2C0-0DCF90812C71}"/>
                  </a:ext>
                </a:extLst>
              </p:cNvPr>
              <p:cNvSpPr txBox="1"/>
              <p:nvPr/>
            </p:nvSpPr>
            <p:spPr>
              <a:xfrm>
                <a:off x="9219989" y="3139625"/>
                <a:ext cx="2966966" cy="66999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Question:</a:t>
                </a:r>
              </a:p>
              <a:p>
                <a:r>
                  <a:rPr lang="en-US" dirty="0"/>
                  <a:t>What is the derivative of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endParaRPr lang="en-US" dirty="0"/>
              </a:p>
            </p:txBody>
          </p:sp>
        </mc:Choice>
        <mc:Fallback xmlns="">
          <p:sp>
            <p:nvSpPr>
              <p:cNvPr id="5" name="TextBox 4">
                <a:extLst>
                  <a:ext uri="{FF2B5EF4-FFF2-40B4-BE49-F238E27FC236}">
                    <a16:creationId xmlns:a16="http://schemas.microsoft.com/office/drawing/2014/main" id="{CCA6C83C-603B-8841-B2C0-0DCF90812C71}"/>
                  </a:ext>
                </a:extLst>
              </p:cNvPr>
              <p:cNvSpPr txBox="1">
                <a:spLocks noRot="1" noChangeAspect="1" noMove="1" noResize="1" noEditPoints="1" noAdjustHandles="1" noChangeArrowheads="1" noChangeShapeType="1" noTextEdit="1"/>
              </p:cNvSpPr>
              <p:nvPr/>
            </p:nvSpPr>
            <p:spPr>
              <a:xfrm>
                <a:off x="9219989" y="3139625"/>
                <a:ext cx="2966966" cy="669992"/>
              </a:xfrm>
              <a:prstGeom prst="rect">
                <a:avLst/>
              </a:prstGeom>
              <a:blipFill>
                <a:blip r:embed="rId2"/>
                <a:stretch>
                  <a:fillRect l="-1695" t="-1818" b="-9091"/>
                </a:stretch>
              </a:blipFill>
            </p:spPr>
            <p:txBody>
              <a:bodyPr/>
              <a:lstStyle/>
              <a:p>
                <a:r>
                  <a:rPr lang="en-US">
                    <a:noFill/>
                  </a:rPr>
                  <a:t> </a:t>
                </a:r>
              </a:p>
            </p:txBody>
          </p:sp>
        </mc:Fallback>
      </mc:AlternateContent>
    </p:spTree>
    <p:extLst>
      <p:ext uri="{BB962C8B-B14F-4D97-AF65-F5344CB8AC3E}">
        <p14:creationId xmlns:p14="http://schemas.microsoft.com/office/powerpoint/2010/main" val="121949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37A5-9504-FD40-BE6A-D2E840C6497F}"/>
              </a:ext>
            </a:extLst>
          </p:cNvPr>
          <p:cNvSpPr>
            <a:spLocks noGrp="1"/>
          </p:cNvSpPr>
          <p:nvPr>
            <p:ph type="title"/>
          </p:nvPr>
        </p:nvSpPr>
        <p:spPr/>
        <p:txBody>
          <a:bodyPr/>
          <a:lstStyle/>
          <a:p>
            <a:r>
              <a:rPr lang="en-US" dirty="0"/>
              <a:t>Simple Linear Regression Gradient Descent</a:t>
            </a:r>
          </a:p>
        </p:txBody>
      </p:sp>
      <p:pic>
        <p:nvPicPr>
          <p:cNvPr id="5" name="Content Placeholder 4">
            <a:extLst>
              <a:ext uri="{FF2B5EF4-FFF2-40B4-BE49-F238E27FC236}">
                <a16:creationId xmlns:a16="http://schemas.microsoft.com/office/drawing/2014/main" id="{9FE9E3C3-3856-BF4F-8EA5-E2662F037DD9}"/>
              </a:ext>
            </a:extLst>
          </p:cNvPr>
          <p:cNvPicPr>
            <a:picLocks noGrp="1" noChangeAspect="1"/>
          </p:cNvPicPr>
          <p:nvPr>
            <p:ph idx="1"/>
          </p:nvPr>
        </p:nvPicPr>
        <p:blipFill>
          <a:blip r:embed="rId2"/>
          <a:stretch>
            <a:fillRect/>
          </a:stretch>
        </p:blipFill>
        <p:spPr>
          <a:xfrm>
            <a:off x="900193" y="1422421"/>
            <a:ext cx="2933700" cy="939800"/>
          </a:xfrm>
        </p:spPr>
      </p:pic>
      <p:graphicFrame>
        <p:nvGraphicFramePr>
          <p:cNvPr id="7" name="Table 6">
            <a:extLst>
              <a:ext uri="{FF2B5EF4-FFF2-40B4-BE49-F238E27FC236}">
                <a16:creationId xmlns:a16="http://schemas.microsoft.com/office/drawing/2014/main" id="{033112EE-42EE-AC4E-AA07-634D0088CD6F}"/>
              </a:ext>
            </a:extLst>
          </p:cNvPr>
          <p:cNvGraphicFramePr>
            <a:graphicFrameLocks noGrp="1"/>
          </p:cNvGraphicFramePr>
          <p:nvPr>
            <p:extLst>
              <p:ext uri="{D42A27DB-BD31-4B8C-83A1-F6EECF244321}">
                <p14:modId xmlns:p14="http://schemas.microsoft.com/office/powerpoint/2010/main" val="3096787337"/>
              </p:ext>
            </p:extLst>
          </p:nvPr>
        </p:nvGraphicFramePr>
        <p:xfrm>
          <a:off x="1268429" y="2463285"/>
          <a:ext cx="1832990" cy="2225040"/>
        </p:xfrm>
        <a:graphic>
          <a:graphicData uri="http://schemas.openxmlformats.org/drawingml/2006/table">
            <a:tbl>
              <a:tblPr firstRow="1" bandRow="1">
                <a:tableStyleId>{5940675A-B579-460E-94D1-54222C63F5DA}</a:tableStyleId>
              </a:tblPr>
              <a:tblGrid>
                <a:gridCol w="916495">
                  <a:extLst>
                    <a:ext uri="{9D8B030D-6E8A-4147-A177-3AD203B41FA5}">
                      <a16:colId xmlns:a16="http://schemas.microsoft.com/office/drawing/2014/main" val="1484898100"/>
                    </a:ext>
                  </a:extLst>
                </a:gridCol>
                <a:gridCol w="916495">
                  <a:extLst>
                    <a:ext uri="{9D8B030D-6E8A-4147-A177-3AD203B41FA5}">
                      <a16:colId xmlns:a16="http://schemas.microsoft.com/office/drawing/2014/main" val="1783669887"/>
                    </a:ext>
                  </a:extLst>
                </a:gridCol>
              </a:tblGrid>
              <a:tr h="370840">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2274064803"/>
                  </a:ext>
                </a:extLst>
              </a:tr>
              <a:tr h="370840">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317853615"/>
                  </a:ext>
                </a:extLst>
              </a:tr>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571642299"/>
                  </a:ext>
                </a:extLst>
              </a:tr>
              <a:tr h="370840">
                <a:tc>
                  <a:txBody>
                    <a:bodyPr/>
                    <a:lstStyle/>
                    <a:p>
                      <a:r>
                        <a:rPr lang="en-US" dirty="0"/>
                        <a:t>4</a:t>
                      </a:r>
                    </a:p>
                  </a:txBody>
                  <a:tcPr/>
                </a:tc>
                <a:tc>
                  <a:txBody>
                    <a:bodyPr/>
                    <a:lstStyle/>
                    <a:p>
                      <a:r>
                        <a:rPr lang="en-US" dirty="0"/>
                        <a:t>3</a:t>
                      </a:r>
                    </a:p>
                  </a:txBody>
                  <a:tcPr/>
                </a:tc>
                <a:extLst>
                  <a:ext uri="{0D108BD9-81ED-4DB2-BD59-A6C34878D82A}">
                    <a16:rowId xmlns:a16="http://schemas.microsoft.com/office/drawing/2014/main" val="2923445994"/>
                  </a:ext>
                </a:extLst>
              </a:tr>
              <a:tr h="370840">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451023869"/>
                  </a:ext>
                </a:extLst>
              </a:tr>
              <a:tr h="370840">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589589757"/>
                  </a:ext>
                </a:extLst>
              </a:tr>
            </a:tbl>
          </a:graphicData>
        </a:graphic>
      </p:graphicFrame>
      <p:sp>
        <p:nvSpPr>
          <p:cNvPr id="8" name="TextBox 7">
            <a:extLst>
              <a:ext uri="{FF2B5EF4-FFF2-40B4-BE49-F238E27FC236}">
                <a16:creationId xmlns:a16="http://schemas.microsoft.com/office/drawing/2014/main" id="{025524CB-75D0-564F-9874-1829EB8A127E}"/>
              </a:ext>
            </a:extLst>
          </p:cNvPr>
          <p:cNvSpPr txBox="1"/>
          <p:nvPr/>
        </p:nvSpPr>
        <p:spPr>
          <a:xfrm>
            <a:off x="1193014" y="5091590"/>
            <a:ext cx="6518111" cy="369332"/>
          </a:xfrm>
          <a:prstGeom prst="rect">
            <a:avLst/>
          </a:prstGeom>
          <a:noFill/>
        </p:spPr>
        <p:txBody>
          <a:bodyPr wrap="square" rtlCol="0">
            <a:spAutoFit/>
          </a:bodyPr>
          <a:lstStyle/>
          <a:p>
            <a:r>
              <a:rPr lang="en-US" dirty="0"/>
              <a:t>Excel Exercise: simple linear regression with gradient descent.</a:t>
            </a:r>
          </a:p>
        </p:txBody>
      </p:sp>
      <p:pic>
        <p:nvPicPr>
          <p:cNvPr id="9" name="Picture 8">
            <a:extLst>
              <a:ext uri="{FF2B5EF4-FFF2-40B4-BE49-F238E27FC236}">
                <a16:creationId xmlns:a16="http://schemas.microsoft.com/office/drawing/2014/main" id="{5A835262-AE99-F545-809C-2C7DAEC0C38C}"/>
              </a:ext>
            </a:extLst>
          </p:cNvPr>
          <p:cNvPicPr>
            <a:picLocks noChangeAspect="1"/>
          </p:cNvPicPr>
          <p:nvPr/>
        </p:nvPicPr>
        <p:blipFill>
          <a:blip r:embed="rId3"/>
          <a:stretch>
            <a:fillRect/>
          </a:stretch>
        </p:blipFill>
        <p:spPr>
          <a:xfrm>
            <a:off x="5123363" y="2271120"/>
            <a:ext cx="5175524" cy="2417205"/>
          </a:xfrm>
          <a:prstGeom prst="rect">
            <a:avLst/>
          </a:prstGeom>
        </p:spPr>
      </p:pic>
    </p:spTree>
    <p:extLst>
      <p:ext uri="{BB962C8B-B14F-4D97-AF65-F5344CB8AC3E}">
        <p14:creationId xmlns:p14="http://schemas.microsoft.com/office/powerpoint/2010/main" val="2066244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E077-1371-A94E-9408-2071A0730E7D}"/>
              </a:ext>
            </a:extLst>
          </p:cNvPr>
          <p:cNvSpPr>
            <a:spLocks noGrp="1"/>
          </p:cNvSpPr>
          <p:nvPr>
            <p:ph type="title"/>
          </p:nvPr>
        </p:nvSpPr>
        <p:spPr>
          <a:xfrm>
            <a:off x="829235" y="1091266"/>
            <a:ext cx="2505635" cy="4529604"/>
          </a:xfrm>
        </p:spPr>
        <p:txBody>
          <a:bodyPr>
            <a:normAutofit fontScale="90000"/>
          </a:bodyPr>
          <a:lstStyle/>
          <a:p>
            <a:r>
              <a:rPr lang="en-US" dirty="0"/>
              <a:t>Simple Linear Regression Gradient Descent (Python Code)</a:t>
            </a:r>
          </a:p>
        </p:txBody>
      </p:sp>
      <p:pic>
        <p:nvPicPr>
          <p:cNvPr id="5" name="Picture 4" descr="A screenshot of a cell phone&#10;&#10;Description automatically generated">
            <a:extLst>
              <a:ext uri="{FF2B5EF4-FFF2-40B4-BE49-F238E27FC236}">
                <a16:creationId xmlns:a16="http://schemas.microsoft.com/office/drawing/2014/main" id="{BC1A40B8-0531-8849-897E-5DA3E2DBEA76}"/>
              </a:ext>
            </a:extLst>
          </p:cNvPr>
          <p:cNvPicPr>
            <a:picLocks noChangeAspect="1"/>
          </p:cNvPicPr>
          <p:nvPr/>
        </p:nvPicPr>
        <p:blipFill>
          <a:blip r:embed="rId2"/>
          <a:stretch>
            <a:fillRect/>
          </a:stretch>
        </p:blipFill>
        <p:spPr>
          <a:xfrm>
            <a:off x="4948907" y="276968"/>
            <a:ext cx="6413858" cy="6304063"/>
          </a:xfrm>
          <a:prstGeom prst="rect">
            <a:avLst/>
          </a:prstGeom>
        </p:spPr>
      </p:pic>
    </p:spTree>
    <p:extLst>
      <p:ext uri="{BB962C8B-B14F-4D97-AF65-F5344CB8AC3E}">
        <p14:creationId xmlns:p14="http://schemas.microsoft.com/office/powerpoint/2010/main" val="1845775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8598-0FF2-8942-8FE8-F599BD10BFD6}"/>
              </a:ext>
            </a:extLst>
          </p:cNvPr>
          <p:cNvSpPr>
            <a:spLocks noGrp="1"/>
          </p:cNvSpPr>
          <p:nvPr>
            <p:ph type="title"/>
          </p:nvPr>
        </p:nvSpPr>
        <p:spPr/>
        <p:txBody>
          <a:bodyPr/>
          <a:lstStyle/>
          <a:p>
            <a:r>
              <a:rPr lang="en-US" dirty="0"/>
              <a:t>Model Evaluation- R-Squared &amp; Adjusted R-Squared</a:t>
            </a:r>
          </a:p>
        </p:txBody>
      </p:sp>
      <p:sp>
        <p:nvSpPr>
          <p:cNvPr id="3" name="Content Placeholder 2">
            <a:extLst>
              <a:ext uri="{FF2B5EF4-FFF2-40B4-BE49-F238E27FC236}">
                <a16:creationId xmlns:a16="http://schemas.microsoft.com/office/drawing/2014/main" id="{0D1CF0F6-36B8-1148-9A1D-865E0C6E870C}"/>
              </a:ext>
            </a:extLst>
          </p:cNvPr>
          <p:cNvSpPr>
            <a:spLocks noGrp="1"/>
          </p:cNvSpPr>
          <p:nvPr>
            <p:ph idx="1"/>
          </p:nvPr>
        </p:nvSpPr>
        <p:spPr/>
        <p:txBody>
          <a:bodyPr/>
          <a:lstStyle/>
          <a:p>
            <a:r>
              <a:rPr lang="en-US" sz="2400" b="1" dirty="0"/>
              <a:t>R-Squared</a:t>
            </a:r>
            <a:r>
              <a:rPr lang="en-US" sz="2400" dirty="0"/>
              <a:t>: It determines how much of the total variation in Y (dependent variable) is explained by the variation in X (independent variable). Mathematically, it can be written as:</a:t>
            </a:r>
          </a:p>
          <a:p>
            <a:endParaRPr lang="en-US" dirty="0"/>
          </a:p>
        </p:txBody>
      </p:sp>
      <p:pic>
        <p:nvPicPr>
          <p:cNvPr id="1026" name="Picture 2" descr="Related image">
            <a:extLst>
              <a:ext uri="{FF2B5EF4-FFF2-40B4-BE49-F238E27FC236}">
                <a16:creationId xmlns:a16="http://schemas.microsoft.com/office/drawing/2014/main" id="{9D136082-3BE3-424F-AA88-71588F00C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530" y="2979442"/>
            <a:ext cx="5518477" cy="22369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0D69C2-63FA-7049-9C47-75502650B64B}"/>
              </a:ext>
            </a:extLst>
          </p:cNvPr>
          <p:cNvSpPr txBox="1"/>
          <p:nvPr/>
        </p:nvSpPr>
        <p:spPr>
          <a:xfrm>
            <a:off x="7305772" y="2979442"/>
            <a:ext cx="2516957"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The </a:t>
            </a:r>
            <a:r>
              <a:rPr lang="en-US" b="1" dirty="0"/>
              <a:t>residual</a:t>
            </a:r>
            <a:r>
              <a:rPr lang="en-US" dirty="0"/>
              <a:t> of an observed value is the difference between the observed value and the estimated value of the quantity of interest.</a:t>
            </a:r>
          </a:p>
        </p:txBody>
      </p:sp>
      <p:sp>
        <p:nvSpPr>
          <p:cNvPr id="5" name="Rectangle 4">
            <a:extLst>
              <a:ext uri="{FF2B5EF4-FFF2-40B4-BE49-F238E27FC236}">
                <a16:creationId xmlns:a16="http://schemas.microsoft.com/office/drawing/2014/main" id="{A5BA9B61-3E8D-0043-AE0E-236E816B6735}"/>
              </a:ext>
            </a:extLst>
          </p:cNvPr>
          <p:cNvSpPr/>
          <p:nvPr/>
        </p:nvSpPr>
        <p:spPr>
          <a:xfrm>
            <a:off x="910604" y="5337860"/>
            <a:ext cx="9901940" cy="1200329"/>
          </a:xfrm>
          <a:prstGeom prst="rect">
            <a:avLst/>
          </a:prstGeom>
        </p:spPr>
        <p:txBody>
          <a:bodyPr wrap="square">
            <a:spAutoFit/>
          </a:bodyPr>
          <a:lstStyle/>
          <a:p>
            <a:pPr marL="285750" indent="-285750">
              <a:buFont typeface="Arial" panose="020B0604020202020204" pitchFamily="34" charset="0"/>
              <a:buChar char="•"/>
            </a:pPr>
            <a:r>
              <a:rPr lang="en-US" sz="2400" dirty="0"/>
              <a:t>The value of R-squared most of time is between 0 and 1, where 0 means that the model does not explain any variability in the target variable (Y) and 1 meaning it explains full variability in the target variable.</a:t>
            </a:r>
          </a:p>
        </p:txBody>
      </p:sp>
    </p:spTree>
    <p:extLst>
      <p:ext uri="{BB962C8B-B14F-4D97-AF65-F5344CB8AC3E}">
        <p14:creationId xmlns:p14="http://schemas.microsoft.com/office/powerpoint/2010/main" val="4004167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5DAA-FCD2-2949-AA00-0133945FFC3B}"/>
              </a:ext>
            </a:extLst>
          </p:cNvPr>
          <p:cNvSpPr>
            <a:spLocks noGrp="1"/>
          </p:cNvSpPr>
          <p:nvPr>
            <p:ph type="title"/>
          </p:nvPr>
        </p:nvSpPr>
        <p:spPr/>
        <p:txBody>
          <a:bodyPr/>
          <a:lstStyle/>
          <a:p>
            <a:r>
              <a:rPr lang="en-US" dirty="0"/>
              <a:t>Model Evaluation- R-Squared &amp; Adjusted R-Squared</a:t>
            </a:r>
          </a:p>
        </p:txBody>
      </p:sp>
      <p:sp>
        <p:nvSpPr>
          <p:cNvPr id="3" name="Content Placeholder 2">
            <a:extLst>
              <a:ext uri="{FF2B5EF4-FFF2-40B4-BE49-F238E27FC236}">
                <a16:creationId xmlns:a16="http://schemas.microsoft.com/office/drawing/2014/main" id="{7D10B329-FD43-3B40-9931-20777088E7C0}"/>
              </a:ext>
            </a:extLst>
          </p:cNvPr>
          <p:cNvSpPr>
            <a:spLocks noGrp="1"/>
          </p:cNvSpPr>
          <p:nvPr>
            <p:ph idx="1"/>
          </p:nvPr>
        </p:nvSpPr>
        <p:spPr>
          <a:xfrm>
            <a:off x="838200" y="1825625"/>
            <a:ext cx="4110872" cy="4351338"/>
          </a:xfrm>
        </p:spPr>
        <p:txBody>
          <a:bodyPr/>
          <a:lstStyle/>
          <a:p>
            <a:r>
              <a:rPr lang="en-US" dirty="0"/>
              <a:t>R-Squared is negative:</a:t>
            </a:r>
          </a:p>
        </p:txBody>
      </p:sp>
      <p:pic>
        <p:nvPicPr>
          <p:cNvPr id="5" name="Picture 4">
            <a:extLst>
              <a:ext uri="{FF2B5EF4-FFF2-40B4-BE49-F238E27FC236}">
                <a16:creationId xmlns:a16="http://schemas.microsoft.com/office/drawing/2014/main" id="{A90BCF6E-D3FF-FD4C-A420-6BC93BBAA3A1}"/>
              </a:ext>
            </a:extLst>
          </p:cNvPr>
          <p:cNvPicPr>
            <a:picLocks noChangeAspect="1"/>
          </p:cNvPicPr>
          <p:nvPr/>
        </p:nvPicPr>
        <p:blipFill>
          <a:blip r:embed="rId2"/>
          <a:stretch>
            <a:fillRect/>
          </a:stretch>
        </p:blipFill>
        <p:spPr>
          <a:xfrm>
            <a:off x="838200" y="2474667"/>
            <a:ext cx="3886200" cy="2870200"/>
          </a:xfrm>
          <a:prstGeom prst="rect">
            <a:avLst/>
          </a:prstGeom>
        </p:spPr>
      </p:pic>
      <p:sp>
        <p:nvSpPr>
          <p:cNvPr id="6" name="TextBox 5">
            <a:extLst>
              <a:ext uri="{FF2B5EF4-FFF2-40B4-BE49-F238E27FC236}">
                <a16:creationId xmlns:a16="http://schemas.microsoft.com/office/drawing/2014/main" id="{4449FAE8-3833-C740-828E-FFC1C77031EA}"/>
              </a:ext>
            </a:extLst>
          </p:cNvPr>
          <p:cNvSpPr txBox="1"/>
          <p:nvPr/>
        </p:nvSpPr>
        <p:spPr>
          <a:xfrm>
            <a:off x="5401558" y="1599228"/>
            <a:ext cx="6419653" cy="4893647"/>
          </a:xfrm>
          <a:prstGeom prst="rect">
            <a:avLst/>
          </a:prstGeom>
          <a:noFill/>
        </p:spPr>
        <p:txBody>
          <a:bodyPr wrap="square" rtlCol="0">
            <a:spAutoFit/>
          </a:bodyPr>
          <a:lstStyle/>
          <a:p>
            <a:r>
              <a:rPr lang="en-US" sz="2400" dirty="0"/>
              <a:t>𝑅</a:t>
            </a:r>
            <a:r>
              <a:rPr lang="en-US" sz="2400" baseline="30000" dirty="0"/>
              <a:t>2</a:t>
            </a:r>
            <a:r>
              <a:rPr lang="en-US" sz="2400" dirty="0"/>
              <a:t> compares the fit of the chosen model with that of a horizontal straight line (the null hypothesis). </a:t>
            </a:r>
          </a:p>
          <a:p>
            <a:endParaRPr lang="en-US" sz="2400" dirty="0"/>
          </a:p>
          <a:p>
            <a:r>
              <a:rPr lang="en-US" sz="2400" dirty="0"/>
              <a:t>If the chosen model fits worse than a horizontal line, then 𝑅</a:t>
            </a:r>
            <a:r>
              <a:rPr lang="en-US" sz="2400" baseline="30000" dirty="0"/>
              <a:t>2 </a:t>
            </a:r>
            <a:r>
              <a:rPr lang="en-US" sz="2400" dirty="0"/>
              <a:t>is negative. </a:t>
            </a:r>
          </a:p>
          <a:p>
            <a:endParaRPr lang="en-US" sz="2400" dirty="0"/>
          </a:p>
          <a:p>
            <a:r>
              <a:rPr lang="en-US" sz="2400" dirty="0"/>
              <a:t>Note that 𝑅</a:t>
            </a:r>
            <a:r>
              <a:rPr lang="en-US" sz="2400" baseline="30000" dirty="0"/>
              <a:t>2</a:t>
            </a:r>
            <a:r>
              <a:rPr lang="en-US" sz="2400" dirty="0"/>
              <a:t> is not always the square of anything, so it can have a negative value without violating any rules of math. </a:t>
            </a:r>
          </a:p>
          <a:p>
            <a:endParaRPr lang="en-US" sz="2400" dirty="0"/>
          </a:p>
          <a:p>
            <a:r>
              <a:rPr lang="en-US" sz="2400" dirty="0"/>
              <a:t>𝑅</a:t>
            </a:r>
            <a:r>
              <a:rPr lang="en-US" sz="2400" baseline="30000" dirty="0"/>
              <a:t>2</a:t>
            </a:r>
            <a:r>
              <a:rPr lang="en-US" sz="2400" dirty="0"/>
              <a:t> is negative only when the chosen model does not follow the trend of the data, so fits worse than a horizontal line.</a:t>
            </a:r>
          </a:p>
        </p:txBody>
      </p:sp>
    </p:spTree>
    <p:extLst>
      <p:ext uri="{BB962C8B-B14F-4D97-AF65-F5344CB8AC3E}">
        <p14:creationId xmlns:p14="http://schemas.microsoft.com/office/powerpoint/2010/main" val="59560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E01C-B763-074E-86D5-8C69A4618CFF}"/>
              </a:ext>
            </a:extLst>
          </p:cNvPr>
          <p:cNvSpPr>
            <a:spLocks noGrp="1"/>
          </p:cNvSpPr>
          <p:nvPr>
            <p:ph type="title"/>
          </p:nvPr>
        </p:nvSpPr>
        <p:spPr/>
        <p:txBody>
          <a:bodyPr/>
          <a:lstStyle/>
          <a:p>
            <a:r>
              <a:rPr lang="en-US" dirty="0"/>
              <a:t>Model Evaluation- R-Squared &amp; Adjusted R-Squared</a:t>
            </a:r>
          </a:p>
        </p:txBody>
      </p:sp>
      <p:sp>
        <p:nvSpPr>
          <p:cNvPr id="3" name="Content Placeholder 2">
            <a:extLst>
              <a:ext uri="{FF2B5EF4-FFF2-40B4-BE49-F238E27FC236}">
                <a16:creationId xmlns:a16="http://schemas.microsoft.com/office/drawing/2014/main" id="{94D01DA5-3E00-3346-B025-FFD80A7EFD1D}"/>
              </a:ext>
            </a:extLst>
          </p:cNvPr>
          <p:cNvSpPr>
            <a:spLocks noGrp="1"/>
          </p:cNvSpPr>
          <p:nvPr>
            <p:ph idx="1"/>
          </p:nvPr>
        </p:nvSpPr>
        <p:spPr/>
        <p:txBody>
          <a:bodyPr/>
          <a:lstStyle/>
          <a:p>
            <a:pPr marL="0" indent="0">
              <a:buNone/>
            </a:pPr>
            <a:r>
              <a:rPr lang="en-US" b="1" dirty="0"/>
              <a:t>Adjusted R-Squared</a:t>
            </a:r>
          </a:p>
          <a:p>
            <a:endParaRPr lang="en-US" dirty="0"/>
          </a:p>
        </p:txBody>
      </p:sp>
      <p:sp>
        <p:nvSpPr>
          <p:cNvPr id="4" name="内容占位符 2">
            <a:extLst>
              <a:ext uri="{FF2B5EF4-FFF2-40B4-BE49-F238E27FC236}">
                <a16:creationId xmlns:a16="http://schemas.microsoft.com/office/drawing/2014/main" id="{ACAC812A-60D7-7042-A3ED-8AEC7C4BE8FE}"/>
              </a:ext>
            </a:extLst>
          </p:cNvPr>
          <p:cNvSpPr txBox="1">
            <a:spLocks/>
          </p:cNvSpPr>
          <p:nvPr/>
        </p:nvSpPr>
        <p:spPr>
          <a:xfrm>
            <a:off x="838200" y="2351367"/>
            <a:ext cx="11049000" cy="4141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One of the drawbacks of R</a:t>
            </a:r>
            <a:r>
              <a:rPr lang="en-US" sz="2400" baseline="30000" dirty="0"/>
              <a:t>2 </a:t>
            </a:r>
            <a:r>
              <a:rPr lang="en-US" sz="2400" dirty="0"/>
              <a:t>is that if new predictors (X) are added to our model, R</a:t>
            </a:r>
            <a:r>
              <a:rPr lang="en-US" sz="2400" baseline="30000" dirty="0"/>
              <a:t>2 </a:t>
            </a:r>
            <a:r>
              <a:rPr lang="en-US" sz="2400" dirty="0"/>
              <a:t>only increases or remains constant but it never decreases. </a:t>
            </a:r>
          </a:p>
          <a:p>
            <a:r>
              <a:rPr lang="en-US" sz="2400" dirty="0"/>
              <a:t>The Adjusted R-Square is the modified form of R-Square that has been adjusted for the number of predictors in the model. It incorporates model’s degree of freedom. The adjusted R-Square only increases if the new term improves the model accuracy.</a:t>
            </a:r>
          </a:p>
          <a:p>
            <a:endParaRPr lang="en-US" sz="2400" dirty="0"/>
          </a:p>
          <a:p>
            <a:endParaRPr lang="en-US" sz="2400" dirty="0"/>
          </a:p>
          <a:p>
            <a:endParaRPr lang="en-US" sz="2400" dirty="0"/>
          </a:p>
          <a:p>
            <a:pPr marL="457200" lvl="1" indent="0">
              <a:buNone/>
            </a:pPr>
            <a:r>
              <a:rPr lang="en-US" sz="2000" dirty="0"/>
              <a:t>p = Number of predictors </a:t>
            </a:r>
          </a:p>
          <a:p>
            <a:pPr marL="457200" lvl="1" indent="0">
              <a:buNone/>
            </a:pPr>
            <a:r>
              <a:rPr lang="en-US" sz="2000" dirty="0"/>
              <a:t>N = total sample size</a:t>
            </a:r>
          </a:p>
          <a:p>
            <a:pPr marL="0" indent="0">
              <a:buNone/>
            </a:pPr>
            <a:endParaRPr lang="en-US" dirty="0"/>
          </a:p>
        </p:txBody>
      </p:sp>
      <p:pic>
        <p:nvPicPr>
          <p:cNvPr id="5" name="Picture 2" descr="https://s3-ap-south-1.amazonaws.com/av-blog-media/wp-content/uploads/2017/06/05204128/snip11.png">
            <a:extLst>
              <a:ext uri="{FF2B5EF4-FFF2-40B4-BE49-F238E27FC236}">
                <a16:creationId xmlns:a16="http://schemas.microsoft.com/office/drawing/2014/main" id="{C87C3655-5DB3-5648-A899-8B19D8029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19" y="4552950"/>
            <a:ext cx="4139357" cy="87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387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BE1E8-DD96-D144-B9A3-D022571D01EF}"/>
              </a:ext>
            </a:extLst>
          </p:cNvPr>
          <p:cNvSpPr>
            <a:spLocks noGrp="1"/>
          </p:cNvSpPr>
          <p:nvPr>
            <p:ph type="title"/>
          </p:nvPr>
        </p:nvSpPr>
        <p:spPr/>
        <p:txBody>
          <a:bodyPr/>
          <a:lstStyle/>
          <a:p>
            <a:r>
              <a:rPr lang="en-US" dirty="0"/>
              <a:t>Bias &amp; Variance in Regression Models</a:t>
            </a:r>
          </a:p>
        </p:txBody>
      </p:sp>
      <p:pic>
        <p:nvPicPr>
          <p:cNvPr id="4" name="内容占位符 3">
            <a:extLst>
              <a:ext uri="{FF2B5EF4-FFF2-40B4-BE49-F238E27FC236}">
                <a16:creationId xmlns:a16="http://schemas.microsoft.com/office/drawing/2014/main" id="{D56707E3-A218-4945-B4CE-544A48D34E0F}"/>
              </a:ext>
            </a:extLst>
          </p:cNvPr>
          <p:cNvPicPr>
            <a:picLocks noChangeAspect="1"/>
          </p:cNvPicPr>
          <p:nvPr/>
        </p:nvPicPr>
        <p:blipFill>
          <a:blip r:embed="rId2"/>
          <a:stretch>
            <a:fillRect/>
          </a:stretch>
        </p:blipFill>
        <p:spPr>
          <a:xfrm>
            <a:off x="953102" y="1525804"/>
            <a:ext cx="4748115" cy="4569317"/>
          </a:xfrm>
          <a:prstGeom prst="rect">
            <a:avLst/>
          </a:prstGeom>
        </p:spPr>
      </p:pic>
      <p:pic>
        <p:nvPicPr>
          <p:cNvPr id="5" name="Picture 4">
            <a:extLst>
              <a:ext uri="{FF2B5EF4-FFF2-40B4-BE49-F238E27FC236}">
                <a16:creationId xmlns:a16="http://schemas.microsoft.com/office/drawing/2014/main" id="{F89EFA4A-5A49-6544-BA8A-9D33B2FCE699}"/>
              </a:ext>
            </a:extLst>
          </p:cNvPr>
          <p:cNvPicPr>
            <a:picLocks noChangeAspect="1"/>
          </p:cNvPicPr>
          <p:nvPr/>
        </p:nvPicPr>
        <p:blipFill>
          <a:blip r:embed="rId3"/>
          <a:stretch>
            <a:fillRect/>
          </a:stretch>
        </p:blipFill>
        <p:spPr>
          <a:xfrm>
            <a:off x="6096000" y="2941556"/>
            <a:ext cx="4232784" cy="401651"/>
          </a:xfrm>
          <a:prstGeom prst="rect">
            <a:avLst/>
          </a:prstGeom>
        </p:spPr>
      </p:pic>
      <p:pic>
        <p:nvPicPr>
          <p:cNvPr id="6" name="Picture 5">
            <a:extLst>
              <a:ext uri="{FF2B5EF4-FFF2-40B4-BE49-F238E27FC236}">
                <a16:creationId xmlns:a16="http://schemas.microsoft.com/office/drawing/2014/main" id="{5D14DC20-DA21-0F49-9165-ABC8B39955A8}"/>
              </a:ext>
            </a:extLst>
          </p:cNvPr>
          <p:cNvPicPr>
            <a:picLocks noChangeAspect="1"/>
          </p:cNvPicPr>
          <p:nvPr/>
        </p:nvPicPr>
        <p:blipFill>
          <a:blip r:embed="rId4"/>
          <a:stretch>
            <a:fillRect/>
          </a:stretch>
        </p:blipFill>
        <p:spPr>
          <a:xfrm>
            <a:off x="6096000" y="3575350"/>
            <a:ext cx="2459603" cy="266326"/>
          </a:xfrm>
          <a:prstGeom prst="rect">
            <a:avLst/>
          </a:prstGeom>
        </p:spPr>
      </p:pic>
      <p:pic>
        <p:nvPicPr>
          <p:cNvPr id="7" name="Picture 6">
            <a:extLst>
              <a:ext uri="{FF2B5EF4-FFF2-40B4-BE49-F238E27FC236}">
                <a16:creationId xmlns:a16="http://schemas.microsoft.com/office/drawing/2014/main" id="{C05717BD-B63C-D949-8312-591E06826D74}"/>
              </a:ext>
            </a:extLst>
          </p:cNvPr>
          <p:cNvPicPr>
            <a:picLocks noChangeAspect="1"/>
          </p:cNvPicPr>
          <p:nvPr/>
        </p:nvPicPr>
        <p:blipFill>
          <a:blip r:embed="rId5"/>
          <a:stretch>
            <a:fillRect/>
          </a:stretch>
        </p:blipFill>
        <p:spPr>
          <a:xfrm>
            <a:off x="6096000" y="4073819"/>
            <a:ext cx="2757247" cy="2663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E68253-79A4-8E4E-A028-8B07D0DF9CD1}"/>
                  </a:ext>
                </a:extLst>
              </p:cNvPr>
              <p:cNvSpPr txBox="1"/>
              <p:nvPr/>
            </p:nvSpPr>
            <p:spPr>
              <a:xfrm>
                <a:off x="6095999" y="1956021"/>
                <a:ext cx="4542845" cy="646331"/>
              </a:xfrm>
              <a:prstGeom prst="rect">
                <a:avLst/>
              </a:prstGeom>
              <a:noFill/>
            </p:spPr>
            <p:txBody>
              <a:bodyPr wrap="square" rtlCol="0">
                <a:spAutoFit/>
              </a:bodyPr>
              <a:lstStyle/>
              <a:p>
                <a:r>
                  <a:rPr lang="en-US" dirty="0"/>
                  <a:t>Expected value of the squared error between y and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can be decomposed as follows:</a:t>
                </a:r>
              </a:p>
            </p:txBody>
          </p:sp>
        </mc:Choice>
        <mc:Fallback xmlns="">
          <p:sp>
            <p:nvSpPr>
              <p:cNvPr id="8" name="TextBox 7">
                <a:extLst>
                  <a:ext uri="{FF2B5EF4-FFF2-40B4-BE49-F238E27FC236}">
                    <a16:creationId xmlns:a16="http://schemas.microsoft.com/office/drawing/2014/main" id="{33E68253-79A4-8E4E-A028-8B07D0DF9CD1}"/>
                  </a:ext>
                </a:extLst>
              </p:cNvPr>
              <p:cNvSpPr txBox="1">
                <a:spLocks noRot="1" noChangeAspect="1" noMove="1" noResize="1" noEditPoints="1" noAdjustHandles="1" noChangeArrowheads="1" noChangeShapeType="1" noTextEdit="1"/>
              </p:cNvSpPr>
              <p:nvPr/>
            </p:nvSpPr>
            <p:spPr>
              <a:xfrm>
                <a:off x="6095999" y="1956021"/>
                <a:ext cx="4542845" cy="646331"/>
              </a:xfrm>
              <a:prstGeom prst="rect">
                <a:avLst/>
              </a:prstGeom>
              <a:blipFill>
                <a:blip r:embed="rId6"/>
                <a:stretch>
                  <a:fillRect l="-1117"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363906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11B3-80AF-0043-B473-81BE51A55150}"/>
              </a:ext>
            </a:extLst>
          </p:cNvPr>
          <p:cNvSpPr>
            <a:spLocks noGrp="1"/>
          </p:cNvSpPr>
          <p:nvPr>
            <p:ph type="title"/>
          </p:nvPr>
        </p:nvSpPr>
        <p:spPr/>
        <p:txBody>
          <a:bodyPr/>
          <a:lstStyle/>
          <a:p>
            <a:r>
              <a:rPr lang="en-US" dirty="0"/>
              <a:t>Bias &amp; Variance</a:t>
            </a:r>
          </a:p>
        </p:txBody>
      </p:sp>
      <p:sp>
        <p:nvSpPr>
          <p:cNvPr id="3" name="Content Placeholder 2">
            <a:extLst>
              <a:ext uri="{FF2B5EF4-FFF2-40B4-BE49-F238E27FC236}">
                <a16:creationId xmlns:a16="http://schemas.microsoft.com/office/drawing/2014/main" id="{97B97CD1-ED12-BF4F-8996-EC28F54009D7}"/>
              </a:ext>
            </a:extLst>
          </p:cNvPr>
          <p:cNvSpPr>
            <a:spLocks noGrp="1"/>
          </p:cNvSpPr>
          <p:nvPr>
            <p:ph idx="1"/>
          </p:nvPr>
        </p:nvSpPr>
        <p:spPr>
          <a:xfrm>
            <a:off x="658064" y="4487413"/>
            <a:ext cx="4325854" cy="2117639"/>
          </a:xfrm>
        </p:spPr>
        <p:txBody>
          <a:bodyPr>
            <a:normAutofit fontScale="70000" lnSpcReduction="20000"/>
          </a:bodyPr>
          <a:lstStyle/>
          <a:p>
            <a:pPr marL="0" indent="0">
              <a:buNone/>
            </a:pPr>
            <a:r>
              <a:rPr lang="en-US" dirty="0"/>
              <a:t>As we add more and more parameters to our model.(Overfitting)</a:t>
            </a:r>
            <a:br>
              <a:rPr lang="en-US" dirty="0"/>
            </a:br>
            <a:r>
              <a:rPr lang="en-US" dirty="0"/>
              <a:t>Its complexity increases, which results in increasing variance and decreasing bias.</a:t>
            </a:r>
            <a:br>
              <a:rPr lang="en-US" dirty="0"/>
            </a:br>
            <a:r>
              <a:rPr lang="en-US" dirty="0"/>
              <a:t>To overcome underfitting or high bias, we can basically add new parameters to our model so that the model complexity increases, and thus reducing high bias.</a:t>
            </a:r>
          </a:p>
        </p:txBody>
      </p:sp>
      <p:pic>
        <p:nvPicPr>
          <p:cNvPr id="4" name="Picture 3">
            <a:extLst>
              <a:ext uri="{FF2B5EF4-FFF2-40B4-BE49-F238E27FC236}">
                <a16:creationId xmlns:a16="http://schemas.microsoft.com/office/drawing/2014/main" id="{4E8DABEF-C07C-2244-A1BB-D2D6A3C5B6F8}"/>
              </a:ext>
            </a:extLst>
          </p:cNvPr>
          <p:cNvPicPr>
            <a:picLocks noChangeAspect="1"/>
          </p:cNvPicPr>
          <p:nvPr/>
        </p:nvPicPr>
        <p:blipFill>
          <a:blip r:embed="rId2"/>
          <a:stretch>
            <a:fillRect/>
          </a:stretch>
        </p:blipFill>
        <p:spPr>
          <a:xfrm>
            <a:off x="5534501" y="445367"/>
            <a:ext cx="6117028" cy="6159685"/>
          </a:xfrm>
          <a:prstGeom prst="rect">
            <a:avLst/>
          </a:prstGeom>
        </p:spPr>
      </p:pic>
      <p:pic>
        <p:nvPicPr>
          <p:cNvPr id="5" name="内容占位符 3">
            <a:extLst>
              <a:ext uri="{FF2B5EF4-FFF2-40B4-BE49-F238E27FC236}">
                <a16:creationId xmlns:a16="http://schemas.microsoft.com/office/drawing/2014/main" id="{6F54A7A7-AE05-5840-B736-B86146D70E01}"/>
              </a:ext>
            </a:extLst>
          </p:cNvPr>
          <p:cNvPicPr>
            <a:picLocks noChangeAspect="1"/>
          </p:cNvPicPr>
          <p:nvPr/>
        </p:nvPicPr>
        <p:blipFill>
          <a:blip r:embed="rId3"/>
          <a:stretch>
            <a:fillRect/>
          </a:stretch>
        </p:blipFill>
        <p:spPr>
          <a:xfrm>
            <a:off x="259789" y="1501069"/>
            <a:ext cx="4325855" cy="2773636"/>
          </a:xfrm>
          <a:prstGeom prst="rect">
            <a:avLst/>
          </a:prstGeom>
        </p:spPr>
      </p:pic>
    </p:spTree>
    <p:extLst>
      <p:ext uri="{BB962C8B-B14F-4D97-AF65-F5344CB8AC3E}">
        <p14:creationId xmlns:p14="http://schemas.microsoft.com/office/powerpoint/2010/main" val="2874175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445EE-F574-7341-9517-26E44FD9C6E4}"/>
              </a:ext>
            </a:extLst>
          </p:cNvPr>
          <p:cNvSpPr>
            <a:spLocks noGrp="1"/>
          </p:cNvSpPr>
          <p:nvPr>
            <p:ph type="title"/>
          </p:nvPr>
        </p:nvSpPr>
        <p:spPr/>
        <p:txBody>
          <a:bodyPr/>
          <a:lstStyle/>
          <a:p>
            <a:r>
              <a:rPr lang="en-US" dirty="0"/>
              <a:t>Overcome Overfitting for a Regression Model</a:t>
            </a:r>
          </a:p>
        </p:txBody>
      </p:sp>
      <p:sp>
        <p:nvSpPr>
          <p:cNvPr id="3" name="Content Placeholder 2">
            <a:extLst>
              <a:ext uri="{FF2B5EF4-FFF2-40B4-BE49-F238E27FC236}">
                <a16:creationId xmlns:a16="http://schemas.microsoft.com/office/drawing/2014/main" id="{E07E7FF8-AA93-A049-B08C-A7F34FA70C1F}"/>
              </a:ext>
            </a:extLst>
          </p:cNvPr>
          <p:cNvSpPr>
            <a:spLocks noGrp="1"/>
          </p:cNvSpPr>
          <p:nvPr>
            <p:ph idx="1"/>
          </p:nvPr>
        </p:nvSpPr>
        <p:spPr/>
        <p:txBody>
          <a:bodyPr/>
          <a:lstStyle/>
          <a:p>
            <a:r>
              <a:rPr lang="en-US" dirty="0"/>
              <a:t>Get more data</a:t>
            </a:r>
          </a:p>
          <a:p>
            <a:r>
              <a:rPr lang="en-US" dirty="0"/>
              <a:t>Reduce the model complexity</a:t>
            </a:r>
          </a:p>
          <a:p>
            <a:r>
              <a:rPr lang="en-US" dirty="0"/>
              <a:t>Regularization</a:t>
            </a:r>
          </a:p>
        </p:txBody>
      </p:sp>
    </p:spTree>
    <p:extLst>
      <p:ext uri="{BB962C8B-B14F-4D97-AF65-F5344CB8AC3E}">
        <p14:creationId xmlns:p14="http://schemas.microsoft.com/office/powerpoint/2010/main" val="314130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65FC-E5E1-9843-B3BC-6F59BAF441B8}"/>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968A703E-E082-E44D-B41F-B67B16A8B615}"/>
              </a:ext>
            </a:extLst>
          </p:cNvPr>
          <p:cNvSpPr>
            <a:spLocks noGrp="1"/>
          </p:cNvSpPr>
          <p:nvPr>
            <p:ph idx="1"/>
          </p:nvPr>
        </p:nvSpPr>
        <p:spPr/>
        <p:txBody>
          <a:bodyPr>
            <a:normAutofit fontScale="92500" lnSpcReduction="20000"/>
          </a:bodyPr>
          <a:lstStyle/>
          <a:p>
            <a:r>
              <a:rPr lang="en-US" dirty="0"/>
              <a:t>What is Linear Regression?</a:t>
            </a:r>
          </a:p>
          <a:p>
            <a:r>
              <a:rPr lang="en-US" dirty="0"/>
              <a:t>Linear Regression Assumptions</a:t>
            </a:r>
          </a:p>
          <a:p>
            <a:r>
              <a:rPr lang="en-US" dirty="0"/>
              <a:t>The line of the best fit</a:t>
            </a:r>
          </a:p>
          <a:p>
            <a:r>
              <a:rPr lang="en-US" dirty="0"/>
              <a:t>Calculate Error</a:t>
            </a:r>
          </a:p>
          <a:p>
            <a:r>
              <a:rPr lang="en-US" dirty="0"/>
              <a:t>The Cost Function</a:t>
            </a:r>
          </a:p>
          <a:p>
            <a:r>
              <a:rPr lang="en-US" dirty="0"/>
              <a:t>Gradient Descent</a:t>
            </a:r>
          </a:p>
          <a:p>
            <a:r>
              <a:rPr lang="en-US" dirty="0"/>
              <a:t>Model Evaluation</a:t>
            </a:r>
          </a:p>
          <a:p>
            <a:r>
              <a:rPr lang="en-US" dirty="0"/>
              <a:t>Bias &amp; Variance</a:t>
            </a:r>
          </a:p>
          <a:p>
            <a:r>
              <a:rPr lang="en-US" dirty="0"/>
              <a:t>Regularization</a:t>
            </a:r>
          </a:p>
          <a:p>
            <a:r>
              <a:rPr lang="en-US" dirty="0"/>
              <a:t>Polynomial Regression</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62353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42E2-0639-2847-A303-A7127A111033}"/>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F0102C0F-9B96-294F-AE14-A08EBA5AF22E}"/>
              </a:ext>
            </a:extLst>
          </p:cNvPr>
          <p:cNvSpPr>
            <a:spLocks noGrp="1"/>
          </p:cNvSpPr>
          <p:nvPr>
            <p:ph idx="1"/>
          </p:nvPr>
        </p:nvSpPr>
        <p:spPr/>
        <p:txBody>
          <a:bodyPr/>
          <a:lstStyle/>
          <a:p>
            <a:pPr marL="0" indent="0">
              <a:buNone/>
            </a:pPr>
            <a:r>
              <a:rPr lang="en-US" dirty="0"/>
              <a:t>In regularization, what we do is normally we keep the same number of features, but reduce the magnitude of the coefficients.</a:t>
            </a:r>
          </a:p>
          <a:p>
            <a:pPr marL="0" indent="0">
              <a:buNone/>
            </a:pPr>
            <a:endParaRPr lang="en-US" baseline="-25000" dirty="0"/>
          </a:p>
          <a:p>
            <a:r>
              <a:rPr lang="en-US" dirty="0"/>
              <a:t>Lasso Regression (LASSO: Least Absolute Shrinkage and Selection Operator)</a:t>
            </a:r>
          </a:p>
          <a:p>
            <a:r>
              <a:rPr lang="en-US" dirty="0"/>
              <a:t>Ridge Regression</a:t>
            </a:r>
          </a:p>
          <a:p>
            <a:r>
              <a:rPr lang="en-US" dirty="0"/>
              <a:t>Elastic Net</a:t>
            </a:r>
          </a:p>
          <a:p>
            <a:endParaRPr lang="en-US" dirty="0"/>
          </a:p>
        </p:txBody>
      </p:sp>
    </p:spTree>
    <p:extLst>
      <p:ext uri="{BB962C8B-B14F-4D97-AF65-F5344CB8AC3E}">
        <p14:creationId xmlns:p14="http://schemas.microsoft.com/office/powerpoint/2010/main" val="178326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7F58F-E9C5-8844-B503-03FEFE53A7C4}"/>
              </a:ext>
            </a:extLst>
          </p:cNvPr>
          <p:cNvSpPr>
            <a:spLocks noGrp="1"/>
          </p:cNvSpPr>
          <p:nvPr>
            <p:ph type="title"/>
          </p:nvPr>
        </p:nvSpPr>
        <p:spPr/>
        <p:txBody>
          <a:bodyPr/>
          <a:lstStyle/>
          <a:p>
            <a:r>
              <a:rPr lang="en-US" dirty="0"/>
              <a:t>LASSO Regression (L1)</a:t>
            </a:r>
          </a:p>
        </p:txBody>
      </p:sp>
      <p:sp>
        <p:nvSpPr>
          <p:cNvPr id="3" name="Content Placeholder 2">
            <a:extLst>
              <a:ext uri="{FF2B5EF4-FFF2-40B4-BE49-F238E27FC236}">
                <a16:creationId xmlns:a16="http://schemas.microsoft.com/office/drawing/2014/main" id="{36863529-1D90-C543-BCB4-F53CBEF70944}"/>
              </a:ext>
            </a:extLst>
          </p:cNvPr>
          <p:cNvSpPr>
            <a:spLocks noGrp="1"/>
          </p:cNvSpPr>
          <p:nvPr>
            <p:ph idx="1"/>
          </p:nvPr>
        </p:nvSpPr>
        <p:spPr/>
        <p:txBody>
          <a:bodyPr/>
          <a:lstStyle/>
          <a:p>
            <a:r>
              <a:rPr lang="en-US" dirty="0"/>
              <a:t>Depending on the regularization strength, certain weights can become zero, which also makes LASSO useful as a supervised feature selection technique.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5EEA9C-14D6-6842-9A0F-073C8167BFDE}"/>
                  </a:ext>
                </a:extLst>
              </p:cNvPr>
              <p:cNvSpPr txBox="1"/>
              <p:nvPr/>
            </p:nvSpPr>
            <p:spPr>
              <a:xfrm>
                <a:off x="3819646" y="3050883"/>
                <a:ext cx="386336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sub>
                          <m:r>
                            <a:rPr lang="en-US" b="0" i="1" smtClean="0">
                              <a:latin typeface="Cambria Math" panose="02040503050406030204" pitchFamily="18" charset="0"/>
                            </a:rPr>
                            <m:t>𝐿𝐴𝑆𝑆𝑂</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e>
                            <m:sub>
                              <m:r>
                                <a:rPr lang="en-US" b="0" i="1" smtClean="0">
                                  <a:latin typeface="Cambria Math" panose="02040503050406030204" pitchFamily="18" charset="0"/>
                                  <a:ea typeface="Cambria Math" panose="02040503050406030204" pitchFamily="18" charset="0"/>
                                </a:rPr>
                                <m:t>1</m:t>
                              </m:r>
                            </m:sub>
                          </m:sSub>
                        </m:e>
                      </m:nary>
                    </m:oMath>
                  </m:oMathPara>
                </a14:m>
                <a:endParaRPr lang="en-US" dirty="0"/>
              </a:p>
            </p:txBody>
          </p:sp>
        </mc:Choice>
        <mc:Fallback xmlns="">
          <p:sp>
            <p:nvSpPr>
              <p:cNvPr id="4" name="TextBox 3">
                <a:extLst>
                  <a:ext uri="{FF2B5EF4-FFF2-40B4-BE49-F238E27FC236}">
                    <a16:creationId xmlns:a16="http://schemas.microsoft.com/office/drawing/2014/main" id="{C55EEA9C-14D6-6842-9A0F-073C8167BFDE}"/>
                  </a:ext>
                </a:extLst>
              </p:cNvPr>
              <p:cNvSpPr txBox="1">
                <a:spLocks noRot="1" noChangeAspect="1" noMove="1" noResize="1" noEditPoints="1" noAdjustHandles="1" noChangeArrowheads="1" noChangeShapeType="1" noTextEdit="1"/>
              </p:cNvSpPr>
              <p:nvPr/>
            </p:nvSpPr>
            <p:spPr>
              <a:xfrm>
                <a:off x="3819646" y="3050883"/>
                <a:ext cx="3863365" cy="756233"/>
              </a:xfrm>
              <a:prstGeom prst="rect">
                <a:avLst/>
              </a:prstGeom>
              <a:blipFill>
                <a:blip r:embed="rId2"/>
                <a:stretch>
                  <a:fillRect l="-328" t="-120000" b="-17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91024B-A1D9-074A-AD43-032376C1526D}"/>
                  </a:ext>
                </a:extLst>
              </p:cNvPr>
              <p:cNvSpPr txBox="1"/>
              <p:nvPr/>
            </p:nvSpPr>
            <p:spPr>
              <a:xfrm>
                <a:off x="3819646" y="4777440"/>
                <a:ext cx="2685326" cy="7875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𝑚</m:t>
                          </m:r>
                        </m:sup>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Sub>
                            </m:e>
                          </m:d>
                        </m:e>
                      </m:nary>
                    </m:oMath>
                  </m:oMathPara>
                </a14:m>
                <a:endParaRPr lang="en-US" dirty="0"/>
              </a:p>
            </p:txBody>
          </p:sp>
        </mc:Choice>
        <mc:Fallback xmlns="">
          <p:sp>
            <p:nvSpPr>
              <p:cNvPr id="5" name="TextBox 4">
                <a:extLst>
                  <a:ext uri="{FF2B5EF4-FFF2-40B4-BE49-F238E27FC236}">
                    <a16:creationId xmlns:a16="http://schemas.microsoft.com/office/drawing/2014/main" id="{A291024B-A1D9-074A-AD43-032376C1526D}"/>
                  </a:ext>
                </a:extLst>
              </p:cNvPr>
              <p:cNvSpPr txBox="1">
                <a:spLocks noRot="1" noChangeAspect="1" noMove="1" noResize="1" noEditPoints="1" noAdjustHandles="1" noChangeArrowheads="1" noChangeShapeType="1" noTextEdit="1"/>
              </p:cNvSpPr>
              <p:nvPr/>
            </p:nvSpPr>
            <p:spPr>
              <a:xfrm>
                <a:off x="3819646" y="4777440"/>
                <a:ext cx="2685326" cy="787523"/>
              </a:xfrm>
              <a:prstGeom prst="rect">
                <a:avLst/>
              </a:prstGeom>
              <a:blipFill>
                <a:blip r:embed="rId3"/>
                <a:stretch>
                  <a:fillRect t="-112698" b="-166667"/>
                </a:stretch>
              </a:blipFill>
            </p:spPr>
            <p:txBody>
              <a:bodyPr/>
              <a:lstStyle/>
              <a:p>
                <a:r>
                  <a:rPr lang="en-US">
                    <a:noFill/>
                  </a:rPr>
                  <a:t> </a:t>
                </a:r>
              </a:p>
            </p:txBody>
          </p:sp>
        </mc:Fallback>
      </mc:AlternateContent>
    </p:spTree>
    <p:extLst>
      <p:ext uri="{BB962C8B-B14F-4D97-AF65-F5344CB8AC3E}">
        <p14:creationId xmlns:p14="http://schemas.microsoft.com/office/powerpoint/2010/main" val="53180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677D-8555-FD41-8819-510CABF57690}"/>
              </a:ext>
            </a:extLst>
          </p:cNvPr>
          <p:cNvSpPr>
            <a:spLocks noGrp="1"/>
          </p:cNvSpPr>
          <p:nvPr>
            <p:ph type="title"/>
          </p:nvPr>
        </p:nvSpPr>
        <p:spPr/>
        <p:txBody>
          <a:bodyPr/>
          <a:lstStyle/>
          <a:p>
            <a:r>
              <a:rPr lang="en-US" dirty="0"/>
              <a:t>Ridge Regression (L2)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197641-4E2C-CB43-9B4B-8BF789C655F4}"/>
                  </a:ext>
                </a:extLst>
              </p:cNvPr>
              <p:cNvSpPr>
                <a:spLocks noGrp="1"/>
              </p:cNvSpPr>
              <p:nvPr>
                <p:ph idx="1"/>
              </p:nvPr>
            </p:nvSpPr>
            <p:spPr>
              <a:xfrm>
                <a:off x="838200" y="1825625"/>
                <a:ext cx="10515600" cy="4760370"/>
              </a:xfrm>
            </p:spPr>
            <p:txBody>
              <a:bodyPr>
                <a:normAutofit fontScale="85000" lnSpcReduction="20000"/>
              </a:bodyPr>
              <a:lstStyle/>
              <a:p>
                <a:r>
                  <a:rPr lang="en-US" dirty="0"/>
                  <a:t>Ridge regression is an L2 penalized model where we simply add the squared sum of the weights to our least-squares cost function.</a:t>
                </a:r>
              </a:p>
              <a:p>
                <a:r>
                  <a:rPr lang="en-US" dirty="0"/>
                  <a:t>By increasing the value of hyperparameter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dirty="0"/>
                  <a:t>, we increase the regularization strength and shrink the weights of our model.</a:t>
                </a:r>
              </a:p>
              <a:p>
                <a:r>
                  <a:rPr lang="en-US" dirty="0"/>
                  <a:t>Please note that we don’t regularize the intercept term w</a:t>
                </a:r>
                <a:r>
                  <a:rPr lang="en-US" baseline="-25000" dirty="0"/>
                  <a:t>0.</a:t>
                </a:r>
              </a:p>
              <a:p>
                <a:endParaRPr lang="en-US" dirty="0"/>
              </a:p>
              <a:p>
                <a:endParaRPr lang="en-US" dirty="0"/>
              </a:p>
              <a:p>
                <a:endParaRPr lang="en-US" dirty="0"/>
              </a:p>
              <a:p>
                <a:pPr marL="457200" lvl="1" indent="0">
                  <a:buNone/>
                </a:pPr>
                <a:r>
                  <a:rPr lang="en-US" dirty="0"/>
                  <a:t>Here:</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𝑤𝑒𝑖𝑔h𝑡</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𝑒𝑥𝑝𝑙𝑎𝑛𝑎𝑡𝑜𝑟𝑦</m:t>
                      </m:r>
                      <m:r>
                        <a:rPr lang="en-US" b="0" i="1" smtClean="0">
                          <a:latin typeface="Cambria Math" panose="02040503050406030204" pitchFamily="18" charset="0"/>
                        </a:rPr>
                        <m:t> </m:t>
                      </m:r>
                      <m:r>
                        <a:rPr lang="en-US" b="0" i="1" smtClean="0">
                          <a:latin typeface="Cambria Math" panose="02040503050406030204" pitchFamily="18" charset="0"/>
                        </a:rPr>
                        <m:t>𝑣𝑎𝑟𝑖𝑎𝑏𝑙𝑒</m:t>
                      </m:r>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6E197641-4E2C-CB43-9B4B-8BF789C655F4}"/>
                  </a:ext>
                </a:extLst>
              </p:cNvPr>
              <p:cNvSpPr>
                <a:spLocks noGrp="1" noRot="1" noChangeAspect="1" noMove="1" noResize="1" noEditPoints="1" noAdjustHandles="1" noChangeArrowheads="1" noChangeShapeType="1" noTextEdit="1"/>
              </p:cNvSpPr>
              <p:nvPr>
                <p:ph idx="1"/>
              </p:nvPr>
            </p:nvSpPr>
            <p:spPr>
              <a:xfrm>
                <a:off x="838200" y="1825625"/>
                <a:ext cx="10515600" cy="4760370"/>
              </a:xfrm>
              <a:blipFill>
                <a:blip r:embed="rId2"/>
                <a:stretch>
                  <a:fillRect l="-724" t="-3200" r="-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569333-9CC8-5449-9DA7-F5E95C14CA80}"/>
                  </a:ext>
                </a:extLst>
              </p:cNvPr>
              <p:cNvSpPr txBox="1"/>
              <p:nvPr/>
            </p:nvSpPr>
            <p:spPr>
              <a:xfrm>
                <a:off x="3819646" y="3575622"/>
                <a:ext cx="3837076"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sub>
                          <m:r>
                            <a:rPr lang="en-US" b="0" i="1" smtClean="0">
                              <a:latin typeface="Cambria Math" panose="02040503050406030204" pitchFamily="18" charset="0"/>
                            </a:rPr>
                            <m:t>𝑅𝑖𝑑𝑔𝑒</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e>
                            <m:sub>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e>
                      </m:nary>
                    </m:oMath>
                  </m:oMathPara>
                </a14:m>
                <a:endParaRPr lang="en-US" dirty="0"/>
              </a:p>
            </p:txBody>
          </p:sp>
        </mc:Choice>
        <mc:Fallback xmlns="">
          <p:sp>
            <p:nvSpPr>
              <p:cNvPr id="4" name="TextBox 3">
                <a:extLst>
                  <a:ext uri="{FF2B5EF4-FFF2-40B4-BE49-F238E27FC236}">
                    <a16:creationId xmlns:a16="http://schemas.microsoft.com/office/drawing/2014/main" id="{3B569333-9CC8-5449-9DA7-F5E95C14CA80}"/>
                  </a:ext>
                </a:extLst>
              </p:cNvPr>
              <p:cNvSpPr txBox="1">
                <a:spLocks noRot="1" noChangeAspect="1" noMove="1" noResize="1" noEditPoints="1" noAdjustHandles="1" noChangeArrowheads="1" noChangeShapeType="1" noTextEdit="1"/>
              </p:cNvSpPr>
              <p:nvPr/>
            </p:nvSpPr>
            <p:spPr>
              <a:xfrm>
                <a:off x="3819646" y="3575622"/>
                <a:ext cx="3837076" cy="756233"/>
              </a:xfrm>
              <a:prstGeom prst="rect">
                <a:avLst/>
              </a:prstGeom>
              <a:blipFill>
                <a:blip r:embed="rId3"/>
                <a:stretch>
                  <a:fillRect l="-660" t="-118333" b="-17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8172CB-0F51-FF45-913D-2CA6701A64ED}"/>
                  </a:ext>
                </a:extLst>
              </p:cNvPr>
              <p:cNvSpPr txBox="1"/>
              <p:nvPr/>
            </p:nvSpPr>
            <p:spPr>
              <a:xfrm>
                <a:off x="3819646" y="4777440"/>
                <a:ext cx="2685326" cy="7875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𝜆</m:t>
                      </m:r>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e>
                        <m:sub>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𝑚</m:t>
                          </m:r>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e>
                      </m:nary>
                    </m:oMath>
                  </m:oMathPara>
                </a14:m>
                <a:endParaRPr lang="en-US" dirty="0"/>
              </a:p>
            </p:txBody>
          </p:sp>
        </mc:Choice>
        <mc:Fallback xmlns="">
          <p:sp>
            <p:nvSpPr>
              <p:cNvPr id="5" name="TextBox 4">
                <a:extLst>
                  <a:ext uri="{FF2B5EF4-FFF2-40B4-BE49-F238E27FC236}">
                    <a16:creationId xmlns:a16="http://schemas.microsoft.com/office/drawing/2014/main" id="{1D8172CB-0F51-FF45-913D-2CA6701A64ED}"/>
                  </a:ext>
                </a:extLst>
              </p:cNvPr>
              <p:cNvSpPr txBox="1">
                <a:spLocks noRot="1" noChangeAspect="1" noMove="1" noResize="1" noEditPoints="1" noAdjustHandles="1" noChangeArrowheads="1" noChangeShapeType="1" noTextEdit="1"/>
              </p:cNvSpPr>
              <p:nvPr/>
            </p:nvSpPr>
            <p:spPr>
              <a:xfrm>
                <a:off x="3819646" y="4777440"/>
                <a:ext cx="2685326" cy="787523"/>
              </a:xfrm>
              <a:prstGeom prst="rect">
                <a:avLst/>
              </a:prstGeom>
              <a:blipFill>
                <a:blip r:embed="rId4"/>
                <a:stretch>
                  <a:fillRect t="-112698" b="-166667"/>
                </a:stretch>
              </a:blipFill>
            </p:spPr>
            <p:txBody>
              <a:bodyPr/>
              <a:lstStyle/>
              <a:p>
                <a:r>
                  <a:rPr lang="en-US">
                    <a:noFill/>
                  </a:rPr>
                  <a:t> </a:t>
                </a:r>
              </a:p>
            </p:txBody>
          </p:sp>
        </mc:Fallback>
      </mc:AlternateContent>
    </p:spTree>
    <p:extLst>
      <p:ext uri="{BB962C8B-B14F-4D97-AF65-F5344CB8AC3E}">
        <p14:creationId xmlns:p14="http://schemas.microsoft.com/office/powerpoint/2010/main" val="4192905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F41-650C-0243-8C4C-BB11494BBDD2}"/>
              </a:ext>
            </a:extLst>
          </p:cNvPr>
          <p:cNvSpPr>
            <a:spLocks noGrp="1"/>
          </p:cNvSpPr>
          <p:nvPr>
            <p:ph type="title"/>
          </p:nvPr>
        </p:nvSpPr>
        <p:spPr/>
        <p:txBody>
          <a:bodyPr/>
          <a:lstStyle/>
          <a:p>
            <a:r>
              <a:rPr lang="en-US" dirty="0"/>
              <a:t>Elastic Net</a:t>
            </a:r>
          </a:p>
        </p:txBody>
      </p:sp>
      <p:sp>
        <p:nvSpPr>
          <p:cNvPr id="3" name="Content Placeholder 2">
            <a:extLst>
              <a:ext uri="{FF2B5EF4-FFF2-40B4-BE49-F238E27FC236}">
                <a16:creationId xmlns:a16="http://schemas.microsoft.com/office/drawing/2014/main" id="{DD7DC0B5-101C-4049-9FB5-ED4529DBC729}"/>
              </a:ext>
            </a:extLst>
          </p:cNvPr>
          <p:cNvSpPr>
            <a:spLocks noGrp="1"/>
          </p:cNvSpPr>
          <p:nvPr>
            <p:ph idx="1"/>
          </p:nvPr>
        </p:nvSpPr>
        <p:spPr/>
        <p:txBody>
          <a:bodyPr/>
          <a:lstStyle/>
          <a:p>
            <a:r>
              <a:rPr lang="en-US" dirty="0"/>
              <a:t>A compromise between Ridge regression and LASSO is Elastic Net, which has an L1 penalty to generate sparsity and an L2 penalty to overcome some of the limitations of LASSO.</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14C303-9C92-254A-B677-AFC45829B24C}"/>
                  </a:ext>
                </a:extLst>
              </p:cNvPr>
              <p:cNvSpPr txBox="1"/>
              <p:nvPr/>
            </p:nvSpPr>
            <p:spPr>
              <a:xfrm>
                <a:off x="2985928" y="3429000"/>
                <a:ext cx="5778057" cy="787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sub>
                          <m:r>
                            <a:rPr lang="en-US" b="0" i="1" smtClean="0">
                              <a:latin typeface="Cambria Math" panose="02040503050406030204" pitchFamily="18" charset="0"/>
                            </a:rPr>
                            <m:t>𝐸𝑙𝑎𝑠𝑡𝑖𝑐𝑁𝑒𝑡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2</m:t>
                                  </m:r>
                                </m:sub>
                              </m:sSub>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nary>
                            </m:e>
                          </m:nary>
                        </m:e>
                      </m:nary>
                    </m:oMath>
                  </m:oMathPara>
                </a14:m>
                <a:endParaRPr lang="en-US" dirty="0"/>
              </a:p>
            </p:txBody>
          </p:sp>
        </mc:Choice>
        <mc:Fallback xmlns="">
          <p:sp>
            <p:nvSpPr>
              <p:cNvPr id="4" name="TextBox 3">
                <a:extLst>
                  <a:ext uri="{FF2B5EF4-FFF2-40B4-BE49-F238E27FC236}">
                    <a16:creationId xmlns:a16="http://schemas.microsoft.com/office/drawing/2014/main" id="{E714C303-9C92-254A-B677-AFC45829B24C}"/>
                  </a:ext>
                </a:extLst>
              </p:cNvPr>
              <p:cNvSpPr txBox="1">
                <a:spLocks noRot="1" noChangeAspect="1" noMove="1" noResize="1" noEditPoints="1" noAdjustHandles="1" noChangeArrowheads="1" noChangeShapeType="1" noTextEdit="1"/>
              </p:cNvSpPr>
              <p:nvPr/>
            </p:nvSpPr>
            <p:spPr>
              <a:xfrm>
                <a:off x="2985928" y="3429000"/>
                <a:ext cx="5778057" cy="787523"/>
              </a:xfrm>
              <a:prstGeom prst="rect">
                <a:avLst/>
              </a:prstGeom>
              <a:blipFill>
                <a:blip r:embed="rId2"/>
                <a:stretch>
                  <a:fillRect t="-112698" r="-1096" b="-166667"/>
                </a:stretch>
              </a:blipFill>
            </p:spPr>
            <p:txBody>
              <a:bodyPr/>
              <a:lstStyle/>
              <a:p>
                <a:r>
                  <a:rPr lang="en-US">
                    <a:noFill/>
                  </a:rPr>
                  <a:t> </a:t>
                </a:r>
              </a:p>
            </p:txBody>
          </p:sp>
        </mc:Fallback>
      </mc:AlternateContent>
    </p:spTree>
    <p:extLst>
      <p:ext uri="{BB962C8B-B14F-4D97-AF65-F5344CB8AC3E}">
        <p14:creationId xmlns:p14="http://schemas.microsoft.com/office/powerpoint/2010/main" val="15082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EFE7-3650-2B43-B70A-A38E5EA2F3DE}"/>
              </a:ext>
            </a:extLst>
          </p:cNvPr>
          <p:cNvSpPr>
            <a:spLocks noGrp="1"/>
          </p:cNvSpPr>
          <p:nvPr>
            <p:ph type="title"/>
          </p:nvPr>
        </p:nvSpPr>
        <p:spPr/>
        <p:txBody>
          <a:bodyPr/>
          <a:lstStyle/>
          <a:p>
            <a:r>
              <a:rPr lang="en-US" dirty="0"/>
              <a:t>Python Code for LASSO, Ridge, Elastic Net</a:t>
            </a:r>
          </a:p>
        </p:txBody>
      </p:sp>
      <p:pic>
        <p:nvPicPr>
          <p:cNvPr id="5" name="Content Placeholder 4" descr="A screenshot of a cell phone&#10;&#10;Description automatically generated">
            <a:extLst>
              <a:ext uri="{FF2B5EF4-FFF2-40B4-BE49-F238E27FC236}">
                <a16:creationId xmlns:a16="http://schemas.microsoft.com/office/drawing/2014/main" id="{DAB001C0-10CC-254F-B763-1967C541DE9B}"/>
              </a:ext>
            </a:extLst>
          </p:cNvPr>
          <p:cNvPicPr>
            <a:picLocks noGrp="1" noChangeAspect="1"/>
          </p:cNvPicPr>
          <p:nvPr>
            <p:ph idx="1"/>
          </p:nvPr>
        </p:nvPicPr>
        <p:blipFill>
          <a:blip r:embed="rId2"/>
          <a:stretch>
            <a:fillRect/>
          </a:stretch>
        </p:blipFill>
        <p:spPr>
          <a:xfrm>
            <a:off x="844485" y="2256296"/>
            <a:ext cx="7061200" cy="3022600"/>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F82210-2372-7C43-A124-C08BB41FDFE8}"/>
                  </a:ext>
                </a:extLst>
              </p:cNvPr>
              <p:cNvSpPr txBox="1"/>
              <p:nvPr/>
            </p:nvSpPr>
            <p:spPr>
              <a:xfrm>
                <a:off x="8170780" y="2256296"/>
                <a:ext cx="3415645" cy="1754326"/>
              </a:xfrm>
              <a:prstGeom prst="rect">
                <a:avLst/>
              </a:prstGeom>
              <a:noFill/>
            </p:spPr>
            <p:txBody>
              <a:bodyPr wrap="square" rtlCol="0">
                <a:spAutoFit/>
              </a:bodyPr>
              <a:lstStyle/>
              <a:p>
                <a:r>
                  <a:rPr lang="en-US" dirty="0"/>
                  <a:t>The parameter alpha is similar to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dirty="0"/>
                  <a:t>.</a:t>
                </a:r>
              </a:p>
              <a:p>
                <a:r>
                  <a:rPr lang="en-US" dirty="0"/>
                  <a:t>L1_ratio is the L1 to L2 ratio.</a:t>
                </a:r>
              </a:p>
              <a:p>
                <a:r>
                  <a:rPr lang="en-US" dirty="0"/>
                  <a:t>When l1_ratio is 1.0, it means, the </a:t>
                </a:r>
                <a:r>
                  <a:rPr lang="en-US" dirty="0" err="1"/>
                  <a:t>ElasticNet</a:t>
                </a:r>
                <a:r>
                  <a:rPr lang="en-US" dirty="0"/>
                  <a:t> regressor would be equal to LASSO regression. </a:t>
                </a:r>
              </a:p>
            </p:txBody>
          </p:sp>
        </mc:Choice>
        <mc:Fallback xmlns="">
          <p:sp>
            <p:nvSpPr>
              <p:cNvPr id="6" name="TextBox 5">
                <a:extLst>
                  <a:ext uri="{FF2B5EF4-FFF2-40B4-BE49-F238E27FC236}">
                    <a16:creationId xmlns:a16="http://schemas.microsoft.com/office/drawing/2014/main" id="{10F82210-2372-7C43-A124-C08BB41FDFE8}"/>
                  </a:ext>
                </a:extLst>
              </p:cNvPr>
              <p:cNvSpPr txBox="1">
                <a:spLocks noRot="1" noChangeAspect="1" noMove="1" noResize="1" noEditPoints="1" noAdjustHandles="1" noChangeArrowheads="1" noChangeShapeType="1" noTextEdit="1"/>
              </p:cNvSpPr>
              <p:nvPr/>
            </p:nvSpPr>
            <p:spPr>
              <a:xfrm>
                <a:off x="8170780" y="2256296"/>
                <a:ext cx="3415645" cy="1754326"/>
              </a:xfrm>
              <a:prstGeom prst="rect">
                <a:avLst/>
              </a:prstGeom>
              <a:blipFill>
                <a:blip r:embed="rId3"/>
                <a:stretch>
                  <a:fillRect l="-1111" t="-1439" r="-1481" b="-4317"/>
                </a:stretch>
              </a:blipFill>
            </p:spPr>
            <p:txBody>
              <a:bodyPr/>
              <a:lstStyle/>
              <a:p>
                <a:r>
                  <a:rPr lang="en-US">
                    <a:noFill/>
                  </a:rPr>
                  <a:t> </a:t>
                </a:r>
              </a:p>
            </p:txBody>
          </p:sp>
        </mc:Fallback>
      </mc:AlternateContent>
    </p:spTree>
    <p:extLst>
      <p:ext uri="{BB962C8B-B14F-4D97-AF65-F5344CB8AC3E}">
        <p14:creationId xmlns:p14="http://schemas.microsoft.com/office/powerpoint/2010/main" val="4187841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FEAB0A-1FB3-7145-81CC-E9B11F1912D4}"/>
                  </a:ext>
                </a:extLst>
              </p:cNvPr>
              <p:cNvSpPr>
                <a:spLocks noGrp="1"/>
              </p:cNvSpPr>
              <p:nvPr>
                <p:ph type="title"/>
              </p:nvPr>
            </p:nvSpPr>
            <p:spPr/>
            <p:txBody>
              <a:bodyPr/>
              <a:lstStyle/>
              <a:p>
                <a:r>
                  <a:rPr lang="en-US" dirty="0"/>
                  <a:t>How to choose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dirty="0"/>
                  <a:t>?</a:t>
                </a:r>
              </a:p>
            </p:txBody>
          </p:sp>
        </mc:Choice>
        <mc:Fallback xmlns="">
          <p:sp>
            <p:nvSpPr>
              <p:cNvPr id="2" name="Title 1">
                <a:extLst>
                  <a:ext uri="{FF2B5EF4-FFF2-40B4-BE49-F238E27FC236}">
                    <a16:creationId xmlns:a16="http://schemas.microsoft.com/office/drawing/2014/main" id="{22FEAB0A-1FB3-7145-81CC-E9B11F1912D4}"/>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C6B338-9025-F949-890A-C7DF4376CD5F}"/>
                  </a:ext>
                </a:extLst>
              </p:cNvPr>
              <p:cNvSpPr>
                <a:spLocks noGrp="1"/>
              </p:cNvSpPr>
              <p:nvPr>
                <p:ph idx="1"/>
              </p:nvPr>
            </p:nvSpPr>
            <p:spPr/>
            <p:txBody>
              <a:bodyPr>
                <a:normAutofit/>
              </a:bodyPr>
              <a:lstStyle/>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is the parameter which balances the amount of emphasis given to minimizing the sum of squared residual vs minimizing sum of squared coefficients (minimizing sum of absolute value of coefficients). </a:t>
                </a:r>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can take various values:</a:t>
                </a:r>
              </a:p>
              <a:p>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 0</a:t>
                </a:r>
                <a:r>
                  <a:rPr lang="en-US" sz="2400" b="1" dirty="0"/>
                  <a:t>:</a:t>
                </a:r>
                <a:endParaRPr lang="en-US" sz="2400" dirty="0"/>
              </a:p>
              <a:p>
                <a:pPr lvl="1"/>
                <a:r>
                  <a:rPr lang="en-US" dirty="0"/>
                  <a:t>We’ll get the same coefficients as simple linear regression.</a:t>
                </a:r>
              </a:p>
              <a:p>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 ∞</a:t>
                </a:r>
                <a:r>
                  <a:rPr lang="en-US" sz="2400" b="1" dirty="0"/>
                  <a:t>:</a:t>
                </a:r>
                <a:endParaRPr lang="en-US" sz="2400" dirty="0"/>
              </a:p>
              <a:p>
                <a:pPr lvl="1"/>
                <a:r>
                  <a:rPr lang="en-US" dirty="0"/>
                  <a:t>The coefficients will be zero. Why? Because of infinite weightages on square of coefficients (absolute value of coefficients), anything less (or more) than zero will make the objective infinite.</a:t>
                </a:r>
              </a:p>
              <a:p>
                <a:r>
                  <a:rPr lang="en-US" sz="2400" dirty="0"/>
                  <a:t>0 &lt; </a:t>
                </a:r>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&lt; ∞</a:t>
                </a:r>
                <a:r>
                  <a:rPr lang="en-US" sz="2400" b="1" dirty="0"/>
                  <a:t>:</a:t>
                </a:r>
                <a:endParaRPr lang="en-US" sz="2400" dirty="0"/>
              </a:p>
              <a:p>
                <a:pPr lvl="1"/>
                <a:r>
                  <a:rPr lang="en-US" dirty="0"/>
                  <a:t>The magnitude of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dirty="0"/>
                  <a:t> will decide the weightage.</a:t>
                </a:r>
              </a:p>
            </p:txBody>
          </p:sp>
        </mc:Choice>
        <mc:Fallback xmlns="">
          <p:sp>
            <p:nvSpPr>
              <p:cNvPr id="3" name="Content Placeholder 2">
                <a:extLst>
                  <a:ext uri="{FF2B5EF4-FFF2-40B4-BE49-F238E27FC236}">
                    <a16:creationId xmlns:a16="http://schemas.microsoft.com/office/drawing/2014/main" id="{3CC6B338-9025-F949-890A-C7DF4376CD5F}"/>
                  </a:ext>
                </a:extLst>
              </p:cNvPr>
              <p:cNvSpPr>
                <a:spLocks noGrp="1" noRot="1" noChangeAspect="1" noMove="1" noResize="1" noEditPoints="1" noAdjustHandles="1" noChangeArrowheads="1" noChangeShapeType="1" noTextEdit="1"/>
              </p:cNvSpPr>
              <p:nvPr>
                <p:ph idx="1"/>
              </p:nvPr>
            </p:nvSpPr>
            <p:spPr>
              <a:blipFill>
                <a:blip r:embed="rId3"/>
                <a:stretch>
                  <a:fillRect l="-844" t="-2047" r="-965" b="-1754"/>
                </a:stretch>
              </a:blipFill>
            </p:spPr>
            <p:txBody>
              <a:bodyPr/>
              <a:lstStyle/>
              <a:p>
                <a:r>
                  <a:rPr lang="en-US">
                    <a:noFill/>
                  </a:rPr>
                  <a:t> </a:t>
                </a:r>
              </a:p>
            </p:txBody>
          </p:sp>
        </mc:Fallback>
      </mc:AlternateContent>
    </p:spTree>
    <p:extLst>
      <p:ext uri="{BB962C8B-B14F-4D97-AF65-F5344CB8AC3E}">
        <p14:creationId xmlns:p14="http://schemas.microsoft.com/office/powerpoint/2010/main" val="351191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5056C22E-3123-014F-90D4-07E5B82FBCD8}"/>
                  </a:ext>
                </a:extLst>
              </p:cNvPr>
              <p:cNvSpPr>
                <a:spLocks noGrp="1"/>
              </p:cNvSpPr>
              <p:nvPr>
                <p:ph type="title"/>
              </p:nvPr>
            </p:nvSpPr>
            <p:spPr/>
            <p:txBody>
              <a:bodyPr/>
              <a:lstStyle/>
              <a:p>
                <a:r>
                  <a:rPr lang="en-US" dirty="0"/>
                  <a:t>How to choose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dirty="0"/>
                  <a:t>?</a:t>
                </a:r>
              </a:p>
            </p:txBody>
          </p:sp>
        </mc:Choice>
        <mc:Fallback xmlns="">
          <p:sp>
            <p:nvSpPr>
              <p:cNvPr id="4" name="Title 1">
                <a:extLst>
                  <a:ext uri="{FF2B5EF4-FFF2-40B4-BE49-F238E27FC236}">
                    <a16:creationId xmlns:a16="http://schemas.microsoft.com/office/drawing/2014/main" id="{5056C22E-3123-014F-90D4-07E5B82FBCD8}"/>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p:pic>
        <p:nvPicPr>
          <p:cNvPr id="5" name="内容占位符 3">
            <a:extLst>
              <a:ext uri="{FF2B5EF4-FFF2-40B4-BE49-F238E27FC236}">
                <a16:creationId xmlns:a16="http://schemas.microsoft.com/office/drawing/2014/main" id="{0332ABA8-516F-2342-9E01-750955800155}"/>
              </a:ext>
            </a:extLst>
          </p:cNvPr>
          <p:cNvPicPr>
            <a:picLocks noChangeAspect="1"/>
          </p:cNvPicPr>
          <p:nvPr/>
        </p:nvPicPr>
        <p:blipFill>
          <a:blip r:embed="rId3"/>
          <a:stretch>
            <a:fillRect/>
          </a:stretch>
        </p:blipFill>
        <p:spPr>
          <a:xfrm>
            <a:off x="502791" y="1498620"/>
            <a:ext cx="5892412" cy="48739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EE49DF-B688-E64F-8630-E626587E7372}"/>
                  </a:ext>
                </a:extLst>
              </p:cNvPr>
              <p:cNvSpPr txBox="1"/>
              <p:nvPr/>
            </p:nvSpPr>
            <p:spPr>
              <a:xfrm>
                <a:off x="6523348" y="1605847"/>
                <a:ext cx="5062194" cy="4524315"/>
              </a:xfrm>
              <a:prstGeom prst="rect">
                <a:avLst/>
              </a:prstGeom>
              <a:noFill/>
            </p:spPr>
            <p:txBody>
              <a:bodyPr wrap="square" rtlCol="0">
                <a:spAutoFit/>
              </a:bodyPr>
              <a:lstStyle/>
              <a:p>
                <a:r>
                  <a:rPr lang="en-US" sz="2400" dirty="0"/>
                  <a:t>Left alphas is similar to our </a:t>
                </a:r>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m:t>
                    </m:r>
                  </m:oMath>
                </a14:m>
                <a:endParaRPr lang="en-US" sz="2400" b="0" dirty="0">
                  <a:ea typeface="Cambria Math" panose="02040503050406030204" pitchFamily="18" charset="0"/>
                </a:endParaRPr>
              </a:p>
              <a:p>
                <a:r>
                  <a:rPr lang="en-US" sz="2400" dirty="0"/>
                  <a:t>Other parameters are same, only the value of </a:t>
                </a:r>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would differ.</a:t>
                </a:r>
              </a:p>
              <a:p>
                <a:r>
                  <a:rPr lang="en-US" sz="2400" dirty="0"/>
                  <a:t>As the value of </a:t>
                </a:r>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increases, the model complexity reduces.</a:t>
                </a:r>
              </a:p>
              <a:p>
                <a:r>
                  <a:rPr lang="en-US" sz="2400" dirty="0"/>
                  <a:t>Though higher values of </a:t>
                </a:r>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reduce overfitting, significantly high values can cause underfitting as well (e.g. </a:t>
                </a:r>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 5, here is alpha = 5).</a:t>
                </a:r>
              </a:p>
              <a:p>
                <a:r>
                  <a:rPr lang="en-US" sz="2400" dirty="0"/>
                  <a:t>Thus </a:t>
                </a:r>
                <a14:m>
                  <m:oMath xmlns:m="http://schemas.openxmlformats.org/officeDocument/2006/math">
                    <m:r>
                      <a:rPr lang="en-US" sz="2400" b="0" i="1" smtClean="0">
                        <a:latin typeface="Cambria Math" panose="02040503050406030204" pitchFamily="18" charset="0"/>
                        <a:ea typeface="Cambria Math" panose="02040503050406030204" pitchFamily="18" charset="0"/>
                      </a:rPr>
                      <m:t>𝜆</m:t>
                    </m:r>
                  </m:oMath>
                </a14:m>
                <a:r>
                  <a:rPr lang="en-US" sz="2400" dirty="0"/>
                  <a:t> should be chosen wisely.</a:t>
                </a:r>
              </a:p>
              <a:p>
                <a:r>
                  <a:rPr lang="en-US" sz="2400" dirty="0"/>
                  <a:t>A widely accept technique is </a:t>
                </a:r>
                <a:r>
                  <a:rPr lang="en-US" sz="2400" b="1" dirty="0"/>
                  <a:t>cross-validation.</a:t>
                </a:r>
              </a:p>
            </p:txBody>
          </p:sp>
        </mc:Choice>
        <mc:Fallback xmlns="">
          <p:sp>
            <p:nvSpPr>
              <p:cNvPr id="6" name="TextBox 5">
                <a:extLst>
                  <a:ext uri="{FF2B5EF4-FFF2-40B4-BE49-F238E27FC236}">
                    <a16:creationId xmlns:a16="http://schemas.microsoft.com/office/drawing/2014/main" id="{A2EE49DF-B688-E64F-8630-E626587E7372}"/>
                  </a:ext>
                </a:extLst>
              </p:cNvPr>
              <p:cNvSpPr txBox="1">
                <a:spLocks noRot="1" noChangeAspect="1" noMove="1" noResize="1" noEditPoints="1" noAdjustHandles="1" noChangeArrowheads="1" noChangeShapeType="1" noTextEdit="1"/>
              </p:cNvSpPr>
              <p:nvPr/>
            </p:nvSpPr>
            <p:spPr>
              <a:xfrm>
                <a:off x="6523348" y="1605847"/>
                <a:ext cx="5062194" cy="4524315"/>
              </a:xfrm>
              <a:prstGeom prst="rect">
                <a:avLst/>
              </a:prstGeom>
              <a:blipFill>
                <a:blip r:embed="rId4"/>
                <a:stretch>
                  <a:fillRect l="-2005" t="-559" r="-2757" b="-1676"/>
                </a:stretch>
              </a:blipFill>
            </p:spPr>
            <p:txBody>
              <a:bodyPr/>
              <a:lstStyle/>
              <a:p>
                <a:r>
                  <a:rPr lang="en-US">
                    <a:noFill/>
                  </a:rPr>
                  <a:t> </a:t>
                </a:r>
              </a:p>
            </p:txBody>
          </p:sp>
        </mc:Fallback>
      </mc:AlternateContent>
    </p:spTree>
    <p:extLst>
      <p:ext uri="{BB962C8B-B14F-4D97-AF65-F5344CB8AC3E}">
        <p14:creationId xmlns:p14="http://schemas.microsoft.com/office/powerpoint/2010/main" val="2313016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51CC-EBDD-1241-8579-F2D2AFB8586D}"/>
              </a:ext>
            </a:extLst>
          </p:cNvPr>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BD2314-DC61-2C42-AE00-56A222928AFD}"/>
                  </a:ext>
                </a:extLst>
              </p:cNvPr>
              <p:cNvSpPr>
                <a:spLocks noGrp="1"/>
              </p:cNvSpPr>
              <p:nvPr>
                <p:ph idx="1"/>
              </p:nvPr>
            </p:nvSpPr>
            <p:spPr/>
            <p:txBody>
              <a:bodyPr/>
              <a:lstStyle/>
              <a:p>
                <a:r>
                  <a:rPr lang="en-US" dirty="0"/>
                  <a:t>One way to account for the violation of linearity assumption is to use a polynomial regression model by adding polynomial terms: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𝑑</m:t>
                          </m:r>
                        </m:sup>
                      </m:sSup>
                    </m:oMath>
                  </m:oMathPara>
                </a14:m>
                <a:endParaRPr lang="en-US" dirty="0"/>
              </a:p>
              <a:p>
                <a:r>
                  <a:rPr lang="en-US" dirty="0"/>
                  <a:t>Here, d denotes the degree of the polynomial. Although we can use polynomial regression to model a nonlinear relationship, it is still considered a multiple linear regression model because of the linear regression coefficients w.</a:t>
                </a:r>
              </a:p>
            </p:txBody>
          </p:sp>
        </mc:Choice>
        <mc:Fallback xmlns="">
          <p:sp>
            <p:nvSpPr>
              <p:cNvPr id="3" name="Content Placeholder 2">
                <a:extLst>
                  <a:ext uri="{FF2B5EF4-FFF2-40B4-BE49-F238E27FC236}">
                    <a16:creationId xmlns:a16="http://schemas.microsoft.com/office/drawing/2014/main" id="{54BD2314-DC61-2C42-AE00-56A222928AFD}"/>
                  </a:ext>
                </a:extLst>
              </p:cNvPr>
              <p:cNvSpPr>
                <a:spLocks noGrp="1" noRot="1" noChangeAspect="1" noMove="1" noResize="1" noEditPoints="1" noAdjustHandles="1" noChangeArrowheads="1" noChangeShapeType="1" noTextEdit="1"/>
              </p:cNvSpPr>
              <p:nvPr>
                <p:ph idx="1"/>
              </p:nvPr>
            </p:nvSpPr>
            <p:spPr>
              <a:blipFill>
                <a:blip r:embed="rId2"/>
                <a:stretch>
                  <a:fillRect l="-965" t="-2632" r="-241"/>
                </a:stretch>
              </a:blipFill>
            </p:spPr>
            <p:txBody>
              <a:bodyPr/>
              <a:lstStyle/>
              <a:p>
                <a:r>
                  <a:rPr lang="en-US">
                    <a:noFill/>
                  </a:rPr>
                  <a:t> </a:t>
                </a:r>
              </a:p>
            </p:txBody>
          </p:sp>
        </mc:Fallback>
      </mc:AlternateContent>
    </p:spTree>
    <p:extLst>
      <p:ext uri="{BB962C8B-B14F-4D97-AF65-F5344CB8AC3E}">
        <p14:creationId xmlns:p14="http://schemas.microsoft.com/office/powerpoint/2010/main" val="479967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9E06-4F48-E447-B78C-BEDFC08CBF76}"/>
              </a:ext>
            </a:extLst>
          </p:cNvPr>
          <p:cNvSpPr>
            <a:spLocks noGrp="1"/>
          </p:cNvSpPr>
          <p:nvPr>
            <p:ph type="title"/>
          </p:nvPr>
        </p:nvSpPr>
        <p:spPr/>
        <p:txBody>
          <a:bodyPr/>
          <a:lstStyle/>
          <a:p>
            <a:r>
              <a:rPr lang="en-US" dirty="0"/>
              <a:t>Linear Regression Related Interview Questions</a:t>
            </a:r>
          </a:p>
        </p:txBody>
      </p:sp>
      <p:sp>
        <p:nvSpPr>
          <p:cNvPr id="3" name="Content Placeholder 2">
            <a:extLst>
              <a:ext uri="{FF2B5EF4-FFF2-40B4-BE49-F238E27FC236}">
                <a16:creationId xmlns:a16="http://schemas.microsoft.com/office/drawing/2014/main" id="{DCE09464-8C95-A043-B0D0-0A068C3B48B9}"/>
              </a:ext>
            </a:extLst>
          </p:cNvPr>
          <p:cNvSpPr>
            <a:spLocks noGrp="1"/>
          </p:cNvSpPr>
          <p:nvPr>
            <p:ph idx="1"/>
          </p:nvPr>
        </p:nvSpPr>
        <p:spPr/>
        <p:txBody>
          <a:bodyPr>
            <a:normAutofit fontScale="92500" lnSpcReduction="10000"/>
          </a:bodyPr>
          <a:lstStyle/>
          <a:p>
            <a:pPr marL="0" indent="0">
              <a:buNone/>
            </a:pPr>
            <a:r>
              <a:rPr lang="en-US" sz="2400" dirty="0"/>
              <a:t>1. True-False: It is possible to design a Linear regression algorithm using a neural network?</a:t>
            </a:r>
          </a:p>
          <a:p>
            <a:pPr marL="0" indent="0">
              <a:buNone/>
            </a:pPr>
            <a:r>
              <a:rPr lang="en-US" sz="2400" dirty="0"/>
              <a:t>2. Which of the following methods do we use to find the best fit line for data in Linear Regression?</a:t>
            </a:r>
          </a:p>
          <a:p>
            <a:pPr marL="457200" lvl="1" indent="0">
              <a:buNone/>
            </a:pPr>
            <a:r>
              <a:rPr lang="en-US" dirty="0"/>
              <a:t>A) Least Square Error</a:t>
            </a:r>
            <a:br>
              <a:rPr lang="en-US" dirty="0"/>
            </a:br>
            <a:r>
              <a:rPr lang="en-US" dirty="0"/>
              <a:t>B) Maximum Likelihood</a:t>
            </a:r>
            <a:br>
              <a:rPr lang="en-US" dirty="0"/>
            </a:br>
            <a:r>
              <a:rPr lang="en-US" dirty="0"/>
              <a:t>C) Logarithmic Loss</a:t>
            </a:r>
            <a:br>
              <a:rPr lang="en-US" dirty="0"/>
            </a:br>
            <a:r>
              <a:rPr lang="en-US" dirty="0"/>
              <a:t>D) Both A and B</a:t>
            </a:r>
          </a:p>
          <a:p>
            <a:pPr marL="0" indent="0">
              <a:buNone/>
            </a:pPr>
            <a:r>
              <a:rPr lang="en-US" sz="2400" dirty="0"/>
              <a:t>3. Which of the following evaluation metrics can be used to evaluate a model while modeling a continuous output variable?</a:t>
            </a:r>
          </a:p>
          <a:p>
            <a:pPr marL="457200" lvl="1" indent="0">
              <a:buNone/>
            </a:pPr>
            <a:r>
              <a:rPr lang="en-US" dirty="0"/>
              <a:t>A) AUC-ROC</a:t>
            </a:r>
            <a:br>
              <a:rPr lang="en-US" dirty="0"/>
            </a:br>
            <a:r>
              <a:rPr lang="en-US" dirty="0"/>
              <a:t>B) Accuracy</a:t>
            </a:r>
            <a:br>
              <a:rPr lang="en-US" dirty="0"/>
            </a:br>
            <a:r>
              <a:rPr lang="en-US" dirty="0"/>
              <a:t>C) </a:t>
            </a:r>
            <a:r>
              <a:rPr lang="en-US" dirty="0" err="1"/>
              <a:t>Logloss</a:t>
            </a:r>
            <a:br>
              <a:rPr lang="en-US" dirty="0"/>
            </a:br>
            <a:r>
              <a:rPr lang="en-US" dirty="0"/>
              <a:t>D) Mean-Squared-Error</a:t>
            </a:r>
          </a:p>
          <a:p>
            <a:endParaRPr lang="en-US" dirty="0"/>
          </a:p>
        </p:txBody>
      </p:sp>
    </p:spTree>
    <p:extLst>
      <p:ext uri="{BB962C8B-B14F-4D97-AF65-F5344CB8AC3E}">
        <p14:creationId xmlns:p14="http://schemas.microsoft.com/office/powerpoint/2010/main" val="77161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3775-179B-A84C-BB05-F1298497465F}"/>
              </a:ext>
            </a:extLst>
          </p:cNvPr>
          <p:cNvSpPr>
            <a:spLocks noGrp="1"/>
          </p:cNvSpPr>
          <p:nvPr>
            <p:ph type="title"/>
          </p:nvPr>
        </p:nvSpPr>
        <p:spPr/>
        <p:txBody>
          <a:bodyPr/>
          <a:lstStyle/>
          <a:p>
            <a:r>
              <a:rPr lang="en-US" dirty="0"/>
              <a:t>Linear Regression Related Interview Questions</a:t>
            </a:r>
          </a:p>
        </p:txBody>
      </p:sp>
      <p:sp>
        <p:nvSpPr>
          <p:cNvPr id="3" name="Content Placeholder 2">
            <a:extLst>
              <a:ext uri="{FF2B5EF4-FFF2-40B4-BE49-F238E27FC236}">
                <a16:creationId xmlns:a16="http://schemas.microsoft.com/office/drawing/2014/main" id="{27DE2E95-CDE7-DD48-97A0-40721789E644}"/>
              </a:ext>
            </a:extLst>
          </p:cNvPr>
          <p:cNvSpPr>
            <a:spLocks noGrp="1"/>
          </p:cNvSpPr>
          <p:nvPr>
            <p:ph idx="1"/>
          </p:nvPr>
        </p:nvSpPr>
        <p:spPr/>
        <p:txBody>
          <a:bodyPr>
            <a:normAutofit/>
          </a:bodyPr>
          <a:lstStyle/>
          <a:p>
            <a:pPr marL="0" indent="0">
              <a:buNone/>
            </a:pPr>
            <a:r>
              <a:rPr lang="en-US" sz="2200" dirty="0"/>
              <a:t>4. Which of the following offsets, do we use in linear regression’s least square line fit? Suppose horizontal axis is independent variable and vertical axis is dependent variable.</a:t>
            </a:r>
          </a:p>
          <a:p>
            <a:pPr marL="0" indent="0">
              <a:buNone/>
            </a:pPr>
            <a:endParaRPr lang="en-US" sz="2200" dirty="0"/>
          </a:p>
        </p:txBody>
      </p:sp>
      <p:pic>
        <p:nvPicPr>
          <p:cNvPr id="4" name="Picture 3">
            <a:extLst>
              <a:ext uri="{FF2B5EF4-FFF2-40B4-BE49-F238E27FC236}">
                <a16:creationId xmlns:a16="http://schemas.microsoft.com/office/drawing/2014/main" id="{CC5B7926-1134-C942-A849-D79A1ABE007A}"/>
              </a:ext>
            </a:extLst>
          </p:cNvPr>
          <p:cNvPicPr>
            <a:picLocks noChangeAspect="1"/>
          </p:cNvPicPr>
          <p:nvPr/>
        </p:nvPicPr>
        <p:blipFill>
          <a:blip r:embed="rId2"/>
          <a:stretch>
            <a:fillRect/>
          </a:stretch>
        </p:blipFill>
        <p:spPr>
          <a:xfrm>
            <a:off x="1219200" y="2543590"/>
            <a:ext cx="4267200" cy="2247900"/>
          </a:xfrm>
          <a:prstGeom prst="rect">
            <a:avLst/>
          </a:prstGeom>
        </p:spPr>
      </p:pic>
      <p:sp>
        <p:nvSpPr>
          <p:cNvPr id="5" name="TextBox 4">
            <a:extLst>
              <a:ext uri="{FF2B5EF4-FFF2-40B4-BE49-F238E27FC236}">
                <a16:creationId xmlns:a16="http://schemas.microsoft.com/office/drawing/2014/main" id="{6308B8CF-F9CE-4248-A06C-AA02F2625508}"/>
              </a:ext>
            </a:extLst>
          </p:cNvPr>
          <p:cNvSpPr txBox="1"/>
          <p:nvPr/>
        </p:nvSpPr>
        <p:spPr>
          <a:xfrm>
            <a:off x="5828306" y="2743200"/>
            <a:ext cx="4500438" cy="1446550"/>
          </a:xfrm>
          <a:prstGeom prst="rect">
            <a:avLst/>
          </a:prstGeom>
          <a:noFill/>
        </p:spPr>
        <p:txBody>
          <a:bodyPr wrap="square" rtlCol="0">
            <a:spAutoFit/>
          </a:bodyPr>
          <a:lstStyle/>
          <a:p>
            <a:r>
              <a:rPr lang="en-US" sz="2200" dirty="0"/>
              <a:t>A) Vertical offset</a:t>
            </a:r>
            <a:br>
              <a:rPr lang="en-US" sz="2200" dirty="0"/>
            </a:br>
            <a:r>
              <a:rPr lang="en-US" sz="2200" dirty="0"/>
              <a:t>B) Perpendicular offset</a:t>
            </a:r>
            <a:br>
              <a:rPr lang="en-US" sz="2200" dirty="0"/>
            </a:br>
            <a:r>
              <a:rPr lang="en-US" sz="2200" dirty="0"/>
              <a:t>C) Both, depending on the situation</a:t>
            </a:r>
            <a:br>
              <a:rPr lang="en-US" sz="2200" dirty="0"/>
            </a:br>
            <a:r>
              <a:rPr lang="en-US" sz="2200" dirty="0"/>
              <a:t>D) None of above</a:t>
            </a:r>
          </a:p>
        </p:txBody>
      </p:sp>
    </p:spTree>
    <p:extLst>
      <p:ext uri="{BB962C8B-B14F-4D97-AF65-F5344CB8AC3E}">
        <p14:creationId xmlns:p14="http://schemas.microsoft.com/office/powerpoint/2010/main" val="4006045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61F26-F33F-434F-B623-306B757E2AB6}"/>
              </a:ext>
            </a:extLst>
          </p:cNvPr>
          <p:cNvSpPr>
            <a:spLocks noGrp="1"/>
          </p:cNvSpPr>
          <p:nvPr>
            <p:ph type="title"/>
          </p:nvPr>
        </p:nvSpPr>
        <p:spPr/>
        <p:txBody>
          <a:bodyPr/>
          <a:lstStyle/>
          <a:p>
            <a:r>
              <a:rPr lang="en-US" dirty="0"/>
              <a:t>What is Linear Regression?</a:t>
            </a:r>
          </a:p>
        </p:txBody>
      </p:sp>
      <p:sp>
        <p:nvSpPr>
          <p:cNvPr id="4" name="内容占位符 2">
            <a:extLst>
              <a:ext uri="{FF2B5EF4-FFF2-40B4-BE49-F238E27FC236}">
                <a16:creationId xmlns:a16="http://schemas.microsoft.com/office/drawing/2014/main" id="{5C09A51D-D5E5-B94F-81E2-EC556CB0DF34}"/>
              </a:ext>
            </a:extLst>
          </p:cNvPr>
          <p:cNvSpPr>
            <a:spLocks noGrp="1"/>
          </p:cNvSpPr>
          <p:nvPr>
            <p:ph idx="1"/>
          </p:nvPr>
        </p:nvSpPr>
        <p:spPr/>
        <p:txBody>
          <a:bodyPr>
            <a:normAutofit/>
          </a:bodyPr>
          <a:lstStyle/>
          <a:p>
            <a:r>
              <a:rPr lang="en-US" dirty="0"/>
              <a:t>Linear regression is the simplest and most widely used statistical technique for predictive modeling. </a:t>
            </a:r>
          </a:p>
          <a:p>
            <a:r>
              <a:rPr lang="en-US" dirty="0"/>
              <a:t>It basically gives us an equation, where we have our features as independent variables, on which our target variable is dependent upon.</a:t>
            </a:r>
          </a:p>
          <a:p>
            <a:pPr marL="0" indent="0">
              <a:buNone/>
            </a:pPr>
            <a:endParaRPr lang="en-US" dirty="0"/>
          </a:p>
        </p:txBody>
      </p:sp>
      <p:pic>
        <p:nvPicPr>
          <p:cNvPr id="6" name="Picture 5">
            <a:extLst>
              <a:ext uri="{FF2B5EF4-FFF2-40B4-BE49-F238E27FC236}">
                <a16:creationId xmlns:a16="http://schemas.microsoft.com/office/drawing/2014/main" id="{75C87C4A-1E7D-AF41-B715-7AA6946A95FB}"/>
              </a:ext>
            </a:extLst>
          </p:cNvPr>
          <p:cNvPicPr>
            <a:picLocks noChangeAspect="1"/>
          </p:cNvPicPr>
          <p:nvPr/>
        </p:nvPicPr>
        <p:blipFill>
          <a:blip r:embed="rId2"/>
          <a:stretch>
            <a:fillRect/>
          </a:stretch>
        </p:blipFill>
        <p:spPr>
          <a:xfrm>
            <a:off x="1236237" y="4001294"/>
            <a:ext cx="5043208" cy="2486485"/>
          </a:xfrm>
          <a:prstGeom prst="rect">
            <a:avLst/>
          </a:prstGeom>
        </p:spPr>
      </p:pic>
    </p:spTree>
    <p:extLst>
      <p:ext uri="{BB962C8B-B14F-4D97-AF65-F5344CB8AC3E}">
        <p14:creationId xmlns:p14="http://schemas.microsoft.com/office/powerpoint/2010/main" val="4188019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31B0-4131-EC40-A8FF-03D4C4AF125B}"/>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C6BE9D9D-AB8F-844A-8EF4-6D6C8CFDFCA6}"/>
              </a:ext>
            </a:extLst>
          </p:cNvPr>
          <p:cNvSpPr>
            <a:spLocks noGrp="1"/>
          </p:cNvSpPr>
          <p:nvPr>
            <p:ph idx="1"/>
          </p:nvPr>
        </p:nvSpPr>
        <p:spPr/>
        <p:txBody>
          <a:bodyPr>
            <a:normAutofit/>
          </a:bodyPr>
          <a:lstStyle/>
          <a:p>
            <a:pPr marL="514350" indent="-514350">
              <a:buAutoNum type="arabicPeriod"/>
            </a:pPr>
            <a:r>
              <a:rPr lang="en-US" sz="2200" dirty="0"/>
              <a:t>True. A Neural network can be used as a </a:t>
            </a:r>
            <a:r>
              <a:rPr lang="en-US" sz="2200" i="1" dirty="0"/>
              <a:t>universal</a:t>
            </a:r>
            <a:r>
              <a:rPr lang="en-US" sz="2200" dirty="0"/>
              <a:t> approximator, so it can definitely implement a linear regression algorithm.</a:t>
            </a:r>
          </a:p>
          <a:p>
            <a:pPr marL="514350" indent="-514350">
              <a:buAutoNum type="arabicPeriod"/>
            </a:pPr>
            <a:r>
              <a:rPr lang="en-US" sz="2200" dirty="0"/>
              <a:t>A. In linear regression, we try to minimize the least square errors of the model to identify the line of best fit.</a:t>
            </a:r>
          </a:p>
          <a:p>
            <a:pPr marL="514350" indent="-514350">
              <a:buFont typeface="+mj-lt"/>
              <a:buAutoNum type="arabicPeriod"/>
            </a:pPr>
            <a:r>
              <a:rPr lang="en-US" sz="2200" dirty="0"/>
              <a:t>Since linear regression gives output as continuous values, so in such case we use mean squared error metric to evaluate the model performance. Remaining options are use in case of a classification problem.</a:t>
            </a:r>
          </a:p>
          <a:p>
            <a:pPr marL="514350" indent="-514350">
              <a:buFont typeface="+mj-lt"/>
              <a:buAutoNum type="arabicPeriod"/>
            </a:pPr>
            <a:r>
              <a:rPr lang="en-US" sz="2200" dirty="0"/>
              <a:t>A. We always consider residuals as vertical offsets. We calculate the direct differences between actual value and the Y labels. Perpendicular offset are useful in case of PCA.</a:t>
            </a:r>
          </a:p>
          <a:p>
            <a:pPr marL="514350" indent="-514350">
              <a:buAutoNum type="arabicPeriod"/>
            </a:pPr>
            <a:endParaRPr lang="en-US" sz="2200" dirty="0"/>
          </a:p>
          <a:p>
            <a:endParaRPr lang="en-US" sz="2200" dirty="0"/>
          </a:p>
        </p:txBody>
      </p:sp>
    </p:spTree>
    <p:extLst>
      <p:ext uri="{BB962C8B-B14F-4D97-AF65-F5344CB8AC3E}">
        <p14:creationId xmlns:p14="http://schemas.microsoft.com/office/powerpoint/2010/main" val="3760175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AE96-999C-C847-BFAF-4AC6710AB977}"/>
              </a:ext>
            </a:extLst>
          </p:cNvPr>
          <p:cNvSpPr>
            <a:spLocks noGrp="1"/>
          </p:cNvSpPr>
          <p:nvPr>
            <p:ph type="title"/>
          </p:nvPr>
        </p:nvSpPr>
        <p:spPr/>
        <p:txBody>
          <a:bodyPr/>
          <a:lstStyle/>
          <a:p>
            <a:r>
              <a:rPr lang="en-US" dirty="0"/>
              <a:t>Simple Linear Regression &amp; Multiple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6FE3B0-1201-6544-A550-AFED52FC443A}"/>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oMath>
                </a14:m>
                <a:endParaRPr lang="en-US" b="0" dirty="0"/>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e>
                    </m:nary>
                  </m:oMath>
                </a14:m>
                <a:endParaRPr lang="en-US" dirty="0"/>
              </a:p>
            </p:txBody>
          </p:sp>
        </mc:Choice>
        <mc:Fallback xmlns="">
          <p:sp>
            <p:nvSpPr>
              <p:cNvPr id="3" name="Content Placeholder 2">
                <a:extLst>
                  <a:ext uri="{FF2B5EF4-FFF2-40B4-BE49-F238E27FC236}">
                    <a16:creationId xmlns:a16="http://schemas.microsoft.com/office/drawing/2014/main" id="{1B6FE3B0-1201-6544-A550-AFED52FC443A}"/>
                  </a:ext>
                </a:extLst>
              </p:cNvPr>
              <p:cNvSpPr>
                <a:spLocks noGrp="1" noRot="1" noChangeAspect="1" noMove="1" noResize="1" noEditPoints="1" noAdjustHandles="1" noChangeArrowheads="1" noChangeShapeType="1" noTextEdit="1"/>
              </p:cNvSpPr>
              <p:nvPr>
                <p:ph idx="1"/>
              </p:nvPr>
            </p:nvSpPr>
            <p:spPr>
              <a:blipFill>
                <a:blip r:embed="rId2"/>
                <a:stretch>
                  <a:fillRect l="-965" t="-4678"/>
                </a:stretch>
              </a:blipFill>
            </p:spPr>
            <p:txBody>
              <a:bodyPr/>
              <a:lstStyle/>
              <a:p>
                <a:r>
                  <a:rPr lang="en-US">
                    <a:noFill/>
                  </a:rPr>
                  <a:t> </a:t>
                </a:r>
              </a:p>
            </p:txBody>
          </p:sp>
        </mc:Fallback>
      </mc:AlternateContent>
    </p:spTree>
    <p:extLst>
      <p:ext uri="{BB962C8B-B14F-4D97-AF65-F5344CB8AC3E}">
        <p14:creationId xmlns:p14="http://schemas.microsoft.com/office/powerpoint/2010/main" val="2345237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3995-47BB-5E47-962E-0474B94F8BF5}"/>
              </a:ext>
            </a:extLst>
          </p:cNvPr>
          <p:cNvSpPr>
            <a:spLocks noGrp="1"/>
          </p:cNvSpPr>
          <p:nvPr>
            <p:ph type="title"/>
          </p:nvPr>
        </p:nvSpPr>
        <p:spPr/>
        <p:txBody>
          <a:bodyPr/>
          <a:lstStyle/>
          <a:p>
            <a:r>
              <a:rPr lang="en-US" dirty="0"/>
              <a:t>Linear Regression Assumptions</a:t>
            </a:r>
          </a:p>
        </p:txBody>
      </p:sp>
      <p:sp>
        <p:nvSpPr>
          <p:cNvPr id="3" name="Content Placeholder 2">
            <a:extLst>
              <a:ext uri="{FF2B5EF4-FFF2-40B4-BE49-F238E27FC236}">
                <a16:creationId xmlns:a16="http://schemas.microsoft.com/office/drawing/2014/main" id="{CD4F16F7-4896-444C-A25A-CFD1BE92C99A}"/>
              </a:ext>
            </a:extLst>
          </p:cNvPr>
          <p:cNvSpPr>
            <a:spLocks noGrp="1"/>
          </p:cNvSpPr>
          <p:nvPr>
            <p:ph idx="1"/>
          </p:nvPr>
        </p:nvSpPr>
        <p:spPr/>
        <p:txBody>
          <a:bodyPr/>
          <a:lstStyle/>
          <a:p>
            <a:pPr fontAlgn="ctr"/>
            <a:r>
              <a:rPr lang="en-US" dirty="0"/>
              <a:t>Linear relationship (scatter plot).</a:t>
            </a:r>
          </a:p>
          <a:p>
            <a:pPr fontAlgn="ctr"/>
            <a:r>
              <a:rPr lang="en-US" dirty="0"/>
              <a:t>Multivariate normality (histogram or a Q-Q-Plot, non-linear transformation).</a:t>
            </a:r>
          </a:p>
          <a:p>
            <a:pPr fontAlgn="ctr"/>
            <a:r>
              <a:rPr lang="en-US" dirty="0"/>
              <a:t>No or little multicollinearity(Correlation matrix).</a:t>
            </a:r>
          </a:p>
          <a:p>
            <a:pPr fontAlgn="ctr"/>
            <a:r>
              <a:rPr lang="en-US" dirty="0"/>
              <a:t>No autocorrelation.</a:t>
            </a:r>
          </a:p>
          <a:p>
            <a:pPr marL="457200" lvl="1" indent="0" fontAlgn="ctr">
              <a:buNone/>
            </a:pPr>
            <a:r>
              <a:rPr lang="en-US" dirty="0"/>
              <a:t>Autocorrelation occurs when the residuals are not independent from each other.(scatter plot)</a:t>
            </a:r>
          </a:p>
          <a:p>
            <a:pPr fontAlgn="ctr"/>
            <a:r>
              <a:rPr lang="en-US" dirty="0"/>
              <a:t>Homoscedasticity(meaning “same variance”</a:t>
            </a:r>
          </a:p>
          <a:p>
            <a:pPr marL="0" indent="0" fontAlgn="ctr">
              <a:buNone/>
            </a:pPr>
            <a:r>
              <a:rPr lang="en-US" dirty="0"/>
              <a:t>   Residual Plots).</a:t>
            </a:r>
          </a:p>
          <a:p>
            <a:endParaRPr lang="en-US" dirty="0"/>
          </a:p>
        </p:txBody>
      </p:sp>
      <p:pic>
        <p:nvPicPr>
          <p:cNvPr id="4" name="图片 3">
            <a:extLst>
              <a:ext uri="{FF2B5EF4-FFF2-40B4-BE49-F238E27FC236}">
                <a16:creationId xmlns:a16="http://schemas.microsoft.com/office/drawing/2014/main" id="{0AFFC3BC-0CC4-9B42-B79E-2C9AAED11B3A}"/>
              </a:ext>
            </a:extLst>
          </p:cNvPr>
          <p:cNvPicPr>
            <a:picLocks noChangeAspect="1"/>
          </p:cNvPicPr>
          <p:nvPr/>
        </p:nvPicPr>
        <p:blipFill rotWithShape="1">
          <a:blip r:embed="rId2"/>
          <a:srcRect t="8631"/>
          <a:stretch/>
        </p:blipFill>
        <p:spPr>
          <a:xfrm>
            <a:off x="8009162" y="4694634"/>
            <a:ext cx="2982492" cy="1896807"/>
          </a:xfrm>
          <a:prstGeom prst="rect">
            <a:avLst/>
          </a:prstGeom>
        </p:spPr>
      </p:pic>
    </p:spTree>
    <p:extLst>
      <p:ext uri="{BB962C8B-B14F-4D97-AF65-F5344CB8AC3E}">
        <p14:creationId xmlns:p14="http://schemas.microsoft.com/office/powerpoint/2010/main" val="2860279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FF2E8-B93D-0A4D-85D6-A0B4FF22E98D}"/>
              </a:ext>
            </a:extLst>
          </p:cNvPr>
          <p:cNvSpPr>
            <a:spLocks noGrp="1"/>
          </p:cNvSpPr>
          <p:nvPr>
            <p:ph type="title"/>
          </p:nvPr>
        </p:nvSpPr>
        <p:spPr/>
        <p:txBody>
          <a:bodyPr/>
          <a:lstStyle/>
          <a:p>
            <a:r>
              <a:rPr lang="en-US" dirty="0"/>
              <a:t>The Line of Best Fit</a:t>
            </a:r>
          </a:p>
        </p:txBody>
      </p:sp>
      <p:pic>
        <p:nvPicPr>
          <p:cNvPr id="5" name="Picture 4">
            <a:extLst>
              <a:ext uri="{FF2B5EF4-FFF2-40B4-BE49-F238E27FC236}">
                <a16:creationId xmlns:a16="http://schemas.microsoft.com/office/drawing/2014/main" id="{C56C1F7D-82A7-2E44-AABC-D4E0A7790629}"/>
              </a:ext>
            </a:extLst>
          </p:cNvPr>
          <p:cNvPicPr>
            <a:picLocks noChangeAspect="1"/>
          </p:cNvPicPr>
          <p:nvPr/>
        </p:nvPicPr>
        <p:blipFill>
          <a:blip r:embed="rId2"/>
          <a:stretch>
            <a:fillRect/>
          </a:stretch>
        </p:blipFill>
        <p:spPr>
          <a:xfrm>
            <a:off x="2434341" y="1770406"/>
            <a:ext cx="7067878" cy="4306256"/>
          </a:xfrm>
          <a:prstGeom prst="rect">
            <a:avLst/>
          </a:prstGeom>
        </p:spPr>
      </p:pic>
    </p:spTree>
    <p:extLst>
      <p:ext uri="{BB962C8B-B14F-4D97-AF65-F5344CB8AC3E}">
        <p14:creationId xmlns:p14="http://schemas.microsoft.com/office/powerpoint/2010/main" val="4078656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A579-3AE6-9C4B-BF1C-7ACF646205BB}"/>
              </a:ext>
            </a:extLst>
          </p:cNvPr>
          <p:cNvSpPr>
            <a:spLocks noGrp="1"/>
          </p:cNvSpPr>
          <p:nvPr>
            <p:ph type="title"/>
          </p:nvPr>
        </p:nvSpPr>
        <p:spPr/>
        <p:txBody>
          <a:bodyPr/>
          <a:lstStyle/>
          <a:p>
            <a:r>
              <a:rPr lang="en-US" dirty="0"/>
              <a:t>The Line of Best Fit</a:t>
            </a:r>
          </a:p>
        </p:txBody>
      </p:sp>
      <p:sp>
        <p:nvSpPr>
          <p:cNvPr id="4" name="内容占位符 2">
            <a:extLst>
              <a:ext uri="{FF2B5EF4-FFF2-40B4-BE49-F238E27FC236}">
                <a16:creationId xmlns:a16="http://schemas.microsoft.com/office/drawing/2014/main" id="{7962D00A-4C6D-424F-9C50-28EFE5DBD779}"/>
              </a:ext>
            </a:extLst>
          </p:cNvPr>
          <p:cNvSpPr>
            <a:spLocks noGrp="1"/>
          </p:cNvSpPr>
          <p:nvPr>
            <p:ph idx="1"/>
          </p:nvPr>
        </p:nvSpPr>
        <p:spPr>
          <a:xfrm>
            <a:off x="838200" y="1825625"/>
            <a:ext cx="6542988" cy="3896445"/>
          </a:xfrm>
        </p:spPr>
        <p:txBody>
          <a:bodyPr>
            <a:normAutofit/>
          </a:bodyPr>
          <a:lstStyle/>
          <a:p>
            <a:r>
              <a:rPr lang="en-US" dirty="0"/>
              <a:t>The main purpose of the best fit line is that our predicted values should be closer to our actual or the observed values, because there is no point in predicting values which are far away from the real values.</a:t>
            </a:r>
          </a:p>
          <a:p>
            <a:r>
              <a:rPr lang="en-US" dirty="0"/>
              <a:t> The residuals are indicated by the vertical lines showing the difference between the predicted and actual value. </a:t>
            </a:r>
          </a:p>
        </p:txBody>
      </p:sp>
      <p:pic>
        <p:nvPicPr>
          <p:cNvPr id="5" name="图片 5">
            <a:extLst>
              <a:ext uri="{FF2B5EF4-FFF2-40B4-BE49-F238E27FC236}">
                <a16:creationId xmlns:a16="http://schemas.microsoft.com/office/drawing/2014/main" id="{E89F2E62-35C0-014D-A53A-5841111DE131}"/>
              </a:ext>
            </a:extLst>
          </p:cNvPr>
          <p:cNvPicPr>
            <a:picLocks noChangeAspect="1"/>
          </p:cNvPicPr>
          <p:nvPr/>
        </p:nvPicPr>
        <p:blipFill>
          <a:blip r:embed="rId2"/>
          <a:stretch>
            <a:fillRect/>
          </a:stretch>
        </p:blipFill>
        <p:spPr>
          <a:xfrm>
            <a:off x="7493444" y="2272863"/>
            <a:ext cx="4268837" cy="2845891"/>
          </a:xfrm>
          <a:prstGeom prst="rect">
            <a:avLst/>
          </a:prstGeom>
        </p:spPr>
      </p:pic>
    </p:spTree>
    <p:extLst>
      <p:ext uri="{BB962C8B-B14F-4D97-AF65-F5344CB8AC3E}">
        <p14:creationId xmlns:p14="http://schemas.microsoft.com/office/powerpoint/2010/main" val="9194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F49D-75D1-B843-BBEE-CE4D509AE4B2}"/>
              </a:ext>
            </a:extLst>
          </p:cNvPr>
          <p:cNvSpPr>
            <a:spLocks noGrp="1"/>
          </p:cNvSpPr>
          <p:nvPr>
            <p:ph type="title"/>
          </p:nvPr>
        </p:nvSpPr>
        <p:spPr/>
        <p:txBody>
          <a:bodyPr/>
          <a:lstStyle/>
          <a:p>
            <a:r>
              <a:rPr lang="en-US" dirty="0"/>
              <a:t>Calculate Error</a:t>
            </a:r>
          </a:p>
        </p:txBody>
      </p:sp>
      <mc:AlternateContent xmlns:mc="http://schemas.openxmlformats.org/markup-compatibility/2006">
        <mc:Choice xmlns:a14="http://schemas.microsoft.com/office/drawing/2010/main" Requires="a14">
          <p:sp>
            <p:nvSpPr>
              <p:cNvPr id="4" name="内容占位符 2">
                <a:extLst>
                  <a:ext uri="{FF2B5EF4-FFF2-40B4-BE49-F238E27FC236}">
                    <a16:creationId xmlns:a16="http://schemas.microsoft.com/office/drawing/2014/main" id="{0CE6AA79-884C-2F43-B1E7-F479384E7582}"/>
                  </a:ext>
                </a:extLst>
              </p:cNvPr>
              <p:cNvSpPr>
                <a:spLocks noGrp="1"/>
              </p:cNvSpPr>
              <p:nvPr>
                <p:ph idx="1"/>
              </p:nvPr>
            </p:nvSpPr>
            <p:spPr/>
            <p:txBody>
              <a:bodyPr/>
              <a:lstStyle/>
              <a:p>
                <a:r>
                  <a:rPr lang="en-US" b="1" dirty="0"/>
                  <a:t>Sum of residuals </a:t>
                </a:r>
                <a14:m>
                  <m:oMath xmlns:m="http://schemas.openxmlformats.org/officeDocument/2006/math">
                    <m:nary>
                      <m:naryPr>
                        <m:chr m:val="∑"/>
                        <m:subHide m:val="on"/>
                        <m:supHide m:val="on"/>
                        <m:ctrlPr>
                          <a:rPr lang="en-US" b="1" i="1" smtClean="0">
                            <a:latin typeface="Cambria Math" panose="02040503050406030204" pitchFamily="18" charset="0"/>
                          </a:rPr>
                        </m:ctrlPr>
                      </m:naryPr>
                      <m:sub/>
                      <m:sup/>
                      <m:e>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e>
                    </m:nary>
                  </m:oMath>
                </a14:m>
                <a:r>
                  <a:rPr lang="en-US" dirty="0"/>
                  <a:t> – it might result in cancelling out of positive and negative errors.</a:t>
                </a:r>
              </a:p>
              <a:p>
                <a:r>
                  <a:rPr lang="en-US" b="1" dirty="0"/>
                  <a:t>Sum of the absolute value of residuals </a:t>
                </a:r>
                <a14:m>
                  <m:oMath xmlns:m="http://schemas.openxmlformats.org/officeDocument/2006/math">
                    <m:nary>
                      <m:naryPr>
                        <m:chr m:val="∑"/>
                        <m:subHide m:val="on"/>
                        <m:supHide m:val="on"/>
                        <m:ctrlPr>
                          <a:rPr lang="en-US" b="1" i="1" smtClean="0">
                            <a:latin typeface="Cambria Math" panose="02040503050406030204" pitchFamily="18" charset="0"/>
                          </a:rPr>
                        </m:ctrlPr>
                      </m:naryPr>
                      <m:sub/>
                      <m:sup/>
                      <m:e>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e>
                    </m:nary>
                  </m:oMath>
                </a14:m>
                <a:r>
                  <a:rPr lang="en-US" dirty="0"/>
                  <a:t>– absolute value would prevent cancellation of errors</a:t>
                </a:r>
              </a:p>
              <a:p>
                <a:r>
                  <a:rPr lang="en-US" b="1" dirty="0"/>
                  <a:t>Sum of square of residuals </a:t>
                </a:r>
                <a14:m>
                  <m:oMath xmlns:m="http://schemas.openxmlformats.org/officeDocument/2006/math">
                    <m:nary>
                      <m:naryPr>
                        <m:chr m:val="∑"/>
                        <m:subHide m:val="on"/>
                        <m:supHide m:val="on"/>
                        <m:ctrlPr>
                          <a:rPr lang="en-US" b="1" i="1" smtClean="0">
                            <a:latin typeface="Cambria Math" panose="02040503050406030204" pitchFamily="18" charset="0"/>
                          </a:rPr>
                        </m:ctrlPr>
                      </m:naryPr>
                      <m:sub/>
                      <m:sup/>
                      <m:e>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m:rPr>
                            <m:nor/>
                          </m:rPr>
                          <a:rPr lang="en-US" baseline="30000" dirty="0"/>
                          <m:t>2</m:t>
                        </m:r>
                      </m:e>
                    </m:nary>
                  </m:oMath>
                </a14:m>
                <a:r>
                  <a:rPr lang="en-US" dirty="0"/>
                  <a:t>– it’s the method mostly used in practice since here </a:t>
                </a:r>
                <a:r>
                  <a:rPr lang="en-US" dirty="0">
                    <a:solidFill>
                      <a:srgbClr val="FF0000"/>
                    </a:solidFill>
                  </a:rPr>
                  <a:t>we penalize higher error value much more as compared to a smaller one</a:t>
                </a:r>
                <a:r>
                  <a:rPr lang="en-US" dirty="0"/>
                  <a:t>, so that there is a significant difference between making big errors and small errors, which makes it easy to differentiate and select the best fit line.</a:t>
                </a:r>
              </a:p>
              <a:p>
                <a:endParaRPr lang="en-US" dirty="0"/>
              </a:p>
            </p:txBody>
          </p:sp>
        </mc:Choice>
        <mc:Fallback>
          <p:sp>
            <p:nvSpPr>
              <p:cNvPr id="4" name="内容占位符 2">
                <a:extLst>
                  <a:ext uri="{FF2B5EF4-FFF2-40B4-BE49-F238E27FC236}">
                    <a16:creationId xmlns:a16="http://schemas.microsoft.com/office/drawing/2014/main" id="{0CE6AA79-884C-2F43-B1E7-F479384E7582}"/>
                  </a:ext>
                </a:extLst>
              </p:cNvPr>
              <p:cNvSpPr>
                <a:spLocks noGrp="1" noRot="1" noChangeAspect="1" noMove="1" noResize="1" noEditPoints="1" noAdjustHandles="1" noChangeArrowheads="1" noChangeShapeType="1" noTextEdit="1"/>
              </p:cNvSpPr>
              <p:nvPr>
                <p:ph idx="1"/>
              </p:nvPr>
            </p:nvSpPr>
            <p:spPr>
              <a:blipFill>
                <a:blip r:embed="rId2"/>
                <a:stretch>
                  <a:fillRect l="-965" t="-16959"/>
                </a:stretch>
              </a:blipFill>
            </p:spPr>
            <p:txBody>
              <a:bodyPr/>
              <a:lstStyle/>
              <a:p>
                <a:r>
                  <a:rPr lang="en-US">
                    <a:noFill/>
                  </a:rPr>
                  <a:t> </a:t>
                </a:r>
              </a:p>
            </p:txBody>
          </p:sp>
        </mc:Fallback>
      </mc:AlternateContent>
    </p:spTree>
    <p:extLst>
      <p:ext uri="{BB962C8B-B14F-4D97-AF65-F5344CB8AC3E}">
        <p14:creationId xmlns:p14="http://schemas.microsoft.com/office/powerpoint/2010/main" val="2756120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07FD6-BD38-C24A-BA26-77B155E03B73}"/>
              </a:ext>
            </a:extLst>
          </p:cNvPr>
          <p:cNvSpPr>
            <a:spLocks noGrp="1"/>
          </p:cNvSpPr>
          <p:nvPr>
            <p:ph type="title"/>
          </p:nvPr>
        </p:nvSpPr>
        <p:spPr/>
        <p:txBody>
          <a:bodyPr/>
          <a:lstStyle/>
          <a:p>
            <a:r>
              <a:rPr lang="en-US" dirty="0"/>
              <a:t>The Cost Function</a:t>
            </a:r>
          </a:p>
        </p:txBody>
      </p:sp>
      <p:sp>
        <p:nvSpPr>
          <p:cNvPr id="4" name="内容占位符 2">
            <a:extLst>
              <a:ext uri="{FF2B5EF4-FFF2-40B4-BE49-F238E27FC236}">
                <a16:creationId xmlns:a16="http://schemas.microsoft.com/office/drawing/2014/main" id="{C83CFC98-2580-1648-BA02-5296B86EF527}"/>
              </a:ext>
            </a:extLst>
          </p:cNvPr>
          <p:cNvSpPr>
            <a:spLocks noGrp="1"/>
          </p:cNvSpPr>
          <p:nvPr>
            <p:ph idx="1"/>
          </p:nvPr>
        </p:nvSpPr>
        <p:spPr/>
        <p:txBody>
          <a:bodyPr>
            <a:normAutofit/>
          </a:bodyPr>
          <a:lstStyle/>
          <a:p>
            <a:r>
              <a:rPr lang="en-US" dirty="0"/>
              <a:t>It is basically used to define and measure the error of the model.</a:t>
            </a:r>
          </a:p>
          <a:p>
            <a:endParaRPr lang="en-US" dirty="0"/>
          </a:p>
          <a:p>
            <a:endParaRPr lang="en-US" dirty="0"/>
          </a:p>
          <a:p>
            <a:pPr marL="0" indent="0">
              <a:buNone/>
            </a:pPr>
            <a:endParaRPr lang="en-US" dirty="0"/>
          </a:p>
          <a:p>
            <a:r>
              <a:rPr lang="en-US" dirty="0"/>
              <a:t>Find the minimum value of this equation (Ordinal Least Square Error, OLS)</a:t>
            </a:r>
          </a:p>
          <a:p>
            <a:r>
              <a:rPr lang="en-US" b="1" dirty="0"/>
              <a:t>Gradient descent </a:t>
            </a:r>
            <a:r>
              <a:rPr lang="en-US" dirty="0"/>
              <a:t>works in a similar manner. It iteratively updates Θ, to find a point where the cost function would be minimum.</a:t>
            </a:r>
          </a:p>
          <a:p>
            <a:endParaRPr lang="en-US" dirty="0"/>
          </a:p>
        </p:txBody>
      </p:sp>
      <p:pic>
        <p:nvPicPr>
          <p:cNvPr id="5" name="图片 3">
            <a:extLst>
              <a:ext uri="{FF2B5EF4-FFF2-40B4-BE49-F238E27FC236}">
                <a16:creationId xmlns:a16="http://schemas.microsoft.com/office/drawing/2014/main" id="{ECCBE572-237B-2D40-83B8-0A5213EAC310}"/>
              </a:ext>
            </a:extLst>
          </p:cNvPr>
          <p:cNvPicPr>
            <a:picLocks noChangeAspect="1"/>
          </p:cNvPicPr>
          <p:nvPr/>
        </p:nvPicPr>
        <p:blipFill>
          <a:blip r:embed="rId2"/>
          <a:stretch>
            <a:fillRect/>
          </a:stretch>
        </p:blipFill>
        <p:spPr>
          <a:xfrm>
            <a:off x="1431607" y="2621280"/>
            <a:ext cx="3837977" cy="968574"/>
          </a:xfrm>
          <a:prstGeom prst="rect">
            <a:avLst/>
          </a:prstGeom>
        </p:spPr>
      </p:pic>
    </p:spTree>
    <p:extLst>
      <p:ext uri="{BB962C8B-B14F-4D97-AF65-F5344CB8AC3E}">
        <p14:creationId xmlns:p14="http://schemas.microsoft.com/office/powerpoint/2010/main" val="2392982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1892</Words>
  <Application>Microsoft Macintosh PowerPoint</Application>
  <PresentationFormat>Widescreen</PresentationFormat>
  <Paragraphs>172</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Cambria Math</vt:lpstr>
      <vt:lpstr>Office Theme</vt:lpstr>
      <vt:lpstr>Linear Regression</vt:lpstr>
      <vt:lpstr>Table of Content</vt:lpstr>
      <vt:lpstr>What is Linear Regression?</vt:lpstr>
      <vt:lpstr>Simple Linear Regression &amp; Multiple Linear Regression</vt:lpstr>
      <vt:lpstr>Linear Regression Assumptions</vt:lpstr>
      <vt:lpstr>The Line of Best Fit</vt:lpstr>
      <vt:lpstr>The Line of Best Fit</vt:lpstr>
      <vt:lpstr>Calculate Error</vt:lpstr>
      <vt:lpstr>The Cost Function</vt:lpstr>
      <vt:lpstr>Gradient Descent For Machine Learning</vt:lpstr>
      <vt:lpstr>Gradient Descent Procedure</vt:lpstr>
      <vt:lpstr>Simple Linear Regression Gradient Descent</vt:lpstr>
      <vt:lpstr>Simple Linear Regression Gradient Descent (Python Code)</vt:lpstr>
      <vt:lpstr>Model Evaluation- R-Squared &amp; Adjusted R-Squared</vt:lpstr>
      <vt:lpstr>Model Evaluation- R-Squared &amp; Adjusted R-Squared</vt:lpstr>
      <vt:lpstr>Model Evaluation- R-Squared &amp; Adjusted R-Squared</vt:lpstr>
      <vt:lpstr>Bias &amp; Variance in Regression Models</vt:lpstr>
      <vt:lpstr>Bias &amp; Variance</vt:lpstr>
      <vt:lpstr>Overcome Overfitting for a Regression Model</vt:lpstr>
      <vt:lpstr>Regularization</vt:lpstr>
      <vt:lpstr>LASSO Regression (L1)</vt:lpstr>
      <vt:lpstr>Ridge Regression (L2)</vt:lpstr>
      <vt:lpstr>Elastic Net</vt:lpstr>
      <vt:lpstr>Python Code for LASSO, Ridge, Elastic Net</vt:lpstr>
      <vt:lpstr>How to choose λ?</vt:lpstr>
      <vt:lpstr>How to choose λ?</vt:lpstr>
      <vt:lpstr>Polynomial Regression</vt:lpstr>
      <vt:lpstr>Linear Regression Related Interview Questions</vt:lpstr>
      <vt:lpstr>Linear Regression Related Interview Questions</vt:lpstr>
      <vt:lpstr>Answer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Disha An</dc:creator>
  <cp:lastModifiedBy>Disha An</cp:lastModifiedBy>
  <cp:revision>18</cp:revision>
  <dcterms:created xsi:type="dcterms:W3CDTF">2019-02-18T02:46:48Z</dcterms:created>
  <dcterms:modified xsi:type="dcterms:W3CDTF">2020-02-28T01:31:05Z</dcterms:modified>
</cp:coreProperties>
</file>